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2"/>
  </p:notesMasterIdLst>
  <p:handoutMasterIdLst>
    <p:handoutMasterId r:id="rId43"/>
  </p:handoutMasterIdLst>
  <p:sldIdLst>
    <p:sldId id="318" r:id="rId5"/>
    <p:sldId id="627" r:id="rId6"/>
    <p:sldId id="603" r:id="rId7"/>
    <p:sldId id="610" r:id="rId8"/>
    <p:sldId id="625" r:id="rId9"/>
    <p:sldId id="495" r:id="rId10"/>
    <p:sldId id="607" r:id="rId11"/>
    <p:sldId id="586" r:id="rId12"/>
    <p:sldId id="297" r:id="rId13"/>
    <p:sldId id="493" r:id="rId14"/>
    <p:sldId id="276" r:id="rId15"/>
    <p:sldId id="611" r:id="rId16"/>
    <p:sldId id="605" r:id="rId17"/>
    <p:sldId id="616" r:id="rId18"/>
    <p:sldId id="624" r:id="rId19"/>
    <p:sldId id="617" r:id="rId20"/>
    <p:sldId id="618" r:id="rId21"/>
    <p:sldId id="620" r:id="rId22"/>
    <p:sldId id="622" r:id="rId23"/>
    <p:sldId id="623" r:id="rId24"/>
    <p:sldId id="619" r:id="rId25"/>
    <p:sldId id="323" r:id="rId26"/>
    <p:sldId id="271" r:id="rId27"/>
    <p:sldId id="606" r:id="rId28"/>
    <p:sldId id="585" r:id="rId29"/>
    <p:sldId id="266" r:id="rId30"/>
    <p:sldId id="277" r:id="rId31"/>
    <p:sldId id="278" r:id="rId32"/>
    <p:sldId id="613" r:id="rId33"/>
    <p:sldId id="612" r:id="rId34"/>
    <p:sldId id="268" r:id="rId35"/>
    <p:sldId id="269" r:id="rId36"/>
    <p:sldId id="488" r:id="rId37"/>
    <p:sldId id="280" r:id="rId38"/>
    <p:sldId id="302" r:id="rId39"/>
    <p:sldId id="571" r:id="rId40"/>
    <p:sldId id="626" r:id="rId4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009" autoAdjust="0"/>
    <p:restoredTop sz="96571" autoAdjust="0"/>
  </p:normalViewPr>
  <p:slideViewPr>
    <p:cSldViewPr snapToGrid="0" showGuides="1">
      <p:cViewPr varScale="1">
        <p:scale>
          <a:sx n="111" d="100"/>
          <a:sy n="111" d="100"/>
        </p:scale>
        <p:origin x="86" y="30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8/5/2020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8/5/2020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rPr dirty="0"/>
              <a:t>Tests written before refactoring encapsulate and enforce a contract made at design time.  Having them available easily allows us to maintain that any small change does not alter behavior of code being refactored.</a:t>
            </a:r>
          </a:p>
          <a:p>
            <a:endParaRPr dirty="0"/>
          </a:p>
          <a:p>
            <a:r>
              <a:rPr dirty="0"/>
              <a:t>Fowler (1999) via Code Complete:</a:t>
            </a:r>
          </a:p>
          <a:p>
            <a:r>
              <a:rPr dirty="0"/>
              <a:t>Refactoring is “a change made to the internal structure of the software to make it easier to understand and cheaper to modify without changing its behavior”.</a:t>
            </a:r>
          </a:p>
        </p:txBody>
      </p:sp>
    </p:spTree>
    <p:extLst>
      <p:ext uri="{BB962C8B-B14F-4D97-AF65-F5344CB8AC3E}">
        <p14:creationId xmlns:p14="http://schemas.microsoft.com/office/powerpoint/2010/main" val="488641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9</a:t>
            </a:fld>
            <a:endParaRPr lang="en-US"/>
          </a:p>
        </p:txBody>
      </p:sp>
    </p:spTree>
    <p:extLst>
      <p:ext uri="{BB962C8B-B14F-4D97-AF65-F5344CB8AC3E}">
        <p14:creationId xmlns:p14="http://schemas.microsoft.com/office/powerpoint/2010/main" val="840805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testing of edge cases.  This might be important!</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471975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that </a:t>
            </a:r>
            <a:r>
              <a:rPr lang="en-US" dirty="0" err="1"/>
              <a:t>simpleUnsplit</a:t>
            </a:r>
            <a:r>
              <a:rPr lang="en-US" dirty="0"/>
              <a:t> and Unsplit are two different, but similar implementations.  One is fully-featured and the other is lightweight and simple.  This makes the latter useful for development and debugging.  These two are mentioned later in the talk.</a:t>
            </a:r>
          </a:p>
        </p:txBody>
      </p:sp>
      <p:sp>
        <p:nvSpPr>
          <p:cNvPr id="4" name="Slide Number Placeholder 3"/>
          <p:cNvSpPr>
            <a:spLocks noGrp="1"/>
          </p:cNvSpPr>
          <p:nvPr>
            <p:ph type="sldNum" sz="quarter" idx="5"/>
          </p:nvPr>
        </p:nvSpPr>
        <p:spPr/>
        <p:txBody>
          <a:bodyPr/>
          <a:lstStyle/>
          <a:p>
            <a:fld id="{3EAA7A1A-8011-3A42-91B8-EE1BD44E4455}" type="slidenum">
              <a:rPr lang="en-US" smtClean="0"/>
              <a:t>23</a:t>
            </a:fld>
            <a:endParaRPr lang="en-US"/>
          </a:p>
        </p:txBody>
      </p:sp>
    </p:spTree>
    <p:extLst>
      <p:ext uri="{BB962C8B-B14F-4D97-AF65-F5344CB8AC3E}">
        <p14:creationId xmlns:p14="http://schemas.microsoft.com/office/powerpoint/2010/main" val="1881234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point out that this graphic show the need to update the tree - two AMR implementations required a new AMR subfolder.</a:t>
            </a:r>
          </a:p>
        </p:txBody>
      </p:sp>
      <p:sp>
        <p:nvSpPr>
          <p:cNvPr id="4" name="Slide Number Placeholder 3"/>
          <p:cNvSpPr>
            <a:spLocks noGrp="1"/>
          </p:cNvSpPr>
          <p:nvPr>
            <p:ph type="sldNum" sz="quarter" idx="5"/>
          </p:nvPr>
        </p:nvSpPr>
        <p:spPr/>
        <p:txBody>
          <a:bodyPr/>
          <a:lstStyle/>
          <a:p>
            <a:fld id="{3EAA7A1A-8011-3A42-91B8-EE1BD44E4455}" type="slidenum">
              <a:rPr lang="en-US" smtClean="0"/>
              <a:t>26</a:t>
            </a:fld>
            <a:endParaRPr lang="en-US"/>
          </a:p>
        </p:txBody>
      </p:sp>
    </p:spTree>
    <p:extLst>
      <p:ext uri="{BB962C8B-B14F-4D97-AF65-F5344CB8AC3E}">
        <p14:creationId xmlns:p14="http://schemas.microsoft.com/office/powerpoint/2010/main" val="3940970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Paramesh/</a:t>
            </a:r>
            <a:r>
              <a:rPr lang="en-US" dirty="0" err="1"/>
              <a:t>AMReX</a:t>
            </a:r>
            <a:r>
              <a:rPr lang="en-US" dirty="0"/>
              <a:t> constraints inform what we can implement and therefore offer clients through the interface.</a:t>
            </a:r>
          </a:p>
          <a:p>
            <a:endParaRPr lang="en-US" dirty="0"/>
          </a:p>
          <a:p>
            <a:r>
              <a:rPr lang="en-US" dirty="0"/>
              <a:t>The coupling to Hydro explains what is needed from Grid and how it must be requested.</a:t>
            </a:r>
          </a:p>
          <a:p>
            <a:endParaRPr lang="en-US" dirty="0"/>
          </a:p>
          <a:p>
            <a:r>
              <a:rPr lang="en-US" dirty="0"/>
              <a:t>The point is that we are looking at both sides of the interface to determine what shape it can </a:t>
            </a:r>
            <a:r>
              <a:rPr lang="en-US" dirty="0" err="1"/>
              <a:t>tak</a:t>
            </a:r>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31</a:t>
            </a:fld>
            <a:endParaRPr lang="en-US"/>
          </a:p>
        </p:txBody>
      </p:sp>
    </p:spTree>
    <p:extLst>
      <p:ext uri="{BB962C8B-B14F-4D97-AF65-F5344CB8AC3E}">
        <p14:creationId xmlns:p14="http://schemas.microsoft.com/office/powerpoint/2010/main" val="3356046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Prototyping is a first level stress testing of our design decisions and interface.  To be an effective stress test, we should have likely expanded further out to capture more use cases of our interface.  That said, Klaus and </a:t>
            </a:r>
            <a:r>
              <a:rPr lang="en-US" dirty="0" err="1"/>
              <a:t>Anshu</a:t>
            </a:r>
            <a:r>
              <a:rPr lang="en-US" dirty="0"/>
              <a:t> are already aware of these use cases and could have known that the limited scope of this phase was reasonably stressful and therefore informative.</a:t>
            </a:r>
          </a:p>
          <a:p>
            <a:endParaRPr lang="en-US" dirty="0"/>
          </a:p>
          <a:p>
            <a:r>
              <a:rPr lang="en-US" dirty="0"/>
              <a:t>Implementing with Hydro let us discover common usage patterns to build a gut-level understanding of whether or not the interface was a natural fit for the application.</a:t>
            </a:r>
          </a:p>
          <a:p>
            <a:endParaRPr lang="en-US" dirty="0"/>
          </a:p>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32</a:t>
            </a:fld>
            <a:endParaRPr lang="en-US"/>
          </a:p>
        </p:txBody>
      </p:sp>
    </p:spTree>
    <p:extLst>
      <p:ext uri="{BB962C8B-B14F-4D97-AF65-F5344CB8AC3E}">
        <p14:creationId xmlns:p14="http://schemas.microsoft.com/office/powerpoint/2010/main" val="3056731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hybrid method was first and foremost to build a proof of concept that worked on system-level tests.  It was also a means to test out the design decisions and the efficiency of the associated implementations at a larger grained level.  This is in contrast to the forward engineering being done by me at the level of routines, units, and </a:t>
            </a:r>
            <a:r>
              <a:rPr lang="en-US" dirty="0" err="1"/>
              <a:t>unittests</a:t>
            </a:r>
            <a:r>
              <a:rPr lang="en-US" dirty="0"/>
              <a:t>.</a:t>
            </a:r>
          </a:p>
          <a:p>
            <a:endParaRPr lang="en-US" dirty="0"/>
          </a:p>
          <a:p>
            <a:r>
              <a:rPr lang="en-US" dirty="0"/>
              <a:t>Adding new features or capabilities grew test </a:t>
            </a:r>
            <a:r>
              <a:rPr lang="en-US" dirty="0" err="1"/>
              <a:t>suite.s</a:t>
            </a:r>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33</a:t>
            </a:fld>
            <a:endParaRPr lang="en-US"/>
          </a:p>
        </p:txBody>
      </p:sp>
    </p:spTree>
    <p:extLst>
      <p:ext uri="{BB962C8B-B14F-4D97-AF65-F5344CB8AC3E}">
        <p14:creationId xmlns:p14="http://schemas.microsoft.com/office/powerpoint/2010/main" val="176588050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9416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9" r:id="rId10"/>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i.org/10.6084/m9.figshare.1271983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trilinos/Trilinos/wiki/Policies--%7C-Testing" TargetMode="External"/><Relationship Id="rId3" Type="http://schemas.openxmlformats.org/officeDocument/2006/relationships/hyperlink" Target="http://katyhuff.github.io/python-testing/" TargetMode="External"/><Relationship Id="rId7" Type="http://schemas.openxmlformats.org/officeDocument/2006/relationships/hyperlink" Target="https://github.com/trilinos/Trilinos/wiki/Trilinos-Testing-Policy" TargetMode="External"/><Relationship Id="rId2" Type="http://schemas.openxmlformats.org/officeDocument/2006/relationships/hyperlink" Target="http://www.tutorialspoint.com/software_testing/software_testing_levels.htm"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264697060_Ongoing_verification_of_a_multiphysics_community_code_FLASH" TargetMode="External"/><Relationship Id="rId5" Type="http://schemas.openxmlformats.org/officeDocument/2006/relationships/hyperlink" Target="http://www.sciencedirect.com/science/article/pii/S0950584914001232" TargetMode="External"/><Relationship Id="rId4" Type="http://schemas.openxmlformats.org/officeDocument/2006/relationships/hyperlink" Target="https://www.udacity.com/course/software-testing--cs258"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Refactoring</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Anshu Dubey</a:t>
            </a:r>
            <a:br>
              <a:rPr lang="en-US" dirty="0"/>
            </a:br>
            <a:r>
              <a:rPr lang="en-US" sz="2000" dirty="0"/>
              <a:t>Argonne National Laboratory</a:t>
            </a:r>
            <a:endParaRPr lang="en-US" dirty="0"/>
          </a:p>
          <a:p>
            <a:pPr>
              <a:spcBef>
                <a:spcPts val="2400"/>
              </a:spcBef>
            </a:pPr>
            <a:r>
              <a:rPr lang="en-US" sz="2000" dirty="0"/>
              <a:t>Software Productivity Track, ATPESC 2020</a:t>
            </a:r>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3" name="Picture 2">
            <a:extLst>
              <a:ext uri="{FF2B5EF4-FFF2-40B4-BE49-F238E27FC236}">
                <a16:creationId xmlns:a16="http://schemas.microsoft.com/office/drawing/2014/main" id="{07E0F5D5-EB80-46D1-B8E1-4DCB8E956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Can be costly itself if the project is large</a:t>
            </a:r>
          </a:p>
          <a:p>
            <a:r>
              <a:rPr lang="en-US" dirty="0"/>
              <a:t>Most projects do a terrible job of estimation</a:t>
            </a:r>
          </a:p>
          <a:p>
            <a:pPr lvl="1"/>
            <a:r>
              <a:rPr lang="en-US" dirty="0"/>
              <a:t>Insufficient understanding of code complexity</a:t>
            </a:r>
          </a:p>
          <a:p>
            <a:pPr lvl="1"/>
            <a:r>
              <a:rPr lang="en-US" dirty="0"/>
              <a:t>Insufficient provisioning for verification and obstacles</a:t>
            </a:r>
          </a:p>
          <a:p>
            <a:pPr lvl="1"/>
            <a:r>
              <a:rPr lang="en-US" dirty="0"/>
              <a:t>Refactoring often overruns in both time and budget</a:t>
            </a:r>
          </a:p>
          <a:p>
            <a:r>
              <a:rPr lang="en-US" dirty="0"/>
              <a:t>Factors that can help</a:t>
            </a:r>
          </a:p>
          <a:p>
            <a:pPr lvl="1"/>
            <a:r>
              <a:rPr lang="en-US" dirty="0"/>
              <a:t>Knowing the scope and sticking to it</a:t>
            </a:r>
          </a:p>
          <a:p>
            <a:pPr lvl="2"/>
            <a:r>
              <a:rPr lang="en-US" dirty="0"/>
              <a:t>If there is change in scope estimate again</a:t>
            </a:r>
          </a:p>
          <a:p>
            <a:pPr lvl="1"/>
            <a:r>
              <a:rPr lang="en-US" dirty="0"/>
              <a:t>Plan for all stages of the process with contingency factors built-in</a:t>
            </a:r>
          </a:p>
          <a:p>
            <a:pPr lvl="1"/>
            <a:r>
              <a:rPr lang="en-US" dirty="0"/>
              <a:t>Make provision for developing tests and other forms of verification</a:t>
            </a:r>
          </a:p>
          <a:p>
            <a:pPr lvl="2"/>
            <a:r>
              <a:rPr lang="en-US" dirty="0"/>
              <a:t>Can be nearly as much or more work than the code change</a:t>
            </a:r>
          </a:p>
          <a:p>
            <a:pPr lvl="2"/>
            <a:r>
              <a:rPr lang="en-US" dirty="0"/>
              <a:t>Insufficient verification incurs technical debt</a:t>
            </a:r>
          </a:p>
          <a:p>
            <a:endParaRPr lang="en-US" dirty="0"/>
          </a:p>
          <a:p>
            <a:endParaRPr lang="en-US" dirty="0"/>
          </a:p>
        </p:txBody>
      </p:sp>
      <p:sp>
        <p:nvSpPr>
          <p:cNvPr id="4" name="Text Placeholder 3"/>
          <p:cNvSpPr>
            <a:spLocks noGrp="1"/>
          </p:cNvSpPr>
          <p:nvPr>
            <p:ph type="body" sz="quarter" idx="12"/>
          </p:nvPr>
        </p:nvSpPr>
        <p:spPr/>
        <p:txBody>
          <a:bodyPr/>
          <a:lstStyle/>
          <a:p>
            <a:r>
              <a:rPr lang="en-US" dirty="0"/>
              <a:t>The biggest potential pitfall</a:t>
            </a:r>
          </a:p>
        </p:txBody>
      </p:sp>
      <p:sp>
        <p:nvSpPr>
          <p:cNvPr id="2" name="Title 1"/>
          <p:cNvSpPr>
            <a:spLocks noGrp="1"/>
          </p:cNvSpPr>
          <p:nvPr>
            <p:ph type="title"/>
          </p:nvPr>
        </p:nvSpPr>
        <p:spPr/>
        <p:txBody>
          <a:bodyPr/>
          <a:lstStyle/>
          <a:p>
            <a:r>
              <a:rPr lang="en-US" dirty="0"/>
              <a:t>Cost estimation</a:t>
            </a:r>
          </a:p>
        </p:txBody>
      </p:sp>
    </p:spTree>
    <p:extLst>
      <p:ext uri="{BB962C8B-B14F-4D97-AF65-F5344CB8AC3E}">
        <p14:creationId xmlns:p14="http://schemas.microsoft.com/office/powerpoint/2010/main" val="3349862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699995"/>
            <a:ext cx="6541635" cy="4422776"/>
          </a:xfrm>
        </p:spPr>
        <p:txBody>
          <a:bodyPr/>
          <a:lstStyle/>
          <a:p>
            <a:r>
              <a:rPr lang="en-US" dirty="0"/>
              <a:t>Potential for branch divergence</a:t>
            </a:r>
          </a:p>
          <a:p>
            <a:r>
              <a:rPr lang="en-US" dirty="0"/>
              <a:t>Policies for code modification</a:t>
            </a:r>
          </a:p>
          <a:p>
            <a:pPr lvl="1"/>
            <a:r>
              <a:rPr lang="en-US" dirty="0"/>
              <a:t>Estimate the cost of synchronization</a:t>
            </a:r>
          </a:p>
          <a:p>
            <a:pPr lvl="1"/>
            <a:r>
              <a:rPr lang="en-US" dirty="0"/>
              <a:t>Plan synchronization schedule and account for overheads</a:t>
            </a:r>
          </a:p>
          <a:p>
            <a:r>
              <a:rPr lang="en-US" dirty="0"/>
              <a:t>Anticipate production disruption </a:t>
            </a:r>
          </a:p>
          <a:p>
            <a:pPr lvl="1"/>
            <a:r>
              <a:rPr lang="en-US" dirty="0"/>
              <a:t>From code freeze due to merges</a:t>
            </a:r>
          </a:p>
          <a:p>
            <a:pPr lvl="1"/>
            <a:r>
              <a:rPr lang="en-US" dirty="0"/>
              <a:t>Account for resources for quick resolution of merge issues</a:t>
            </a:r>
          </a:p>
          <a:p>
            <a:pPr lvl="1"/>
            <a:endParaRPr lang="en-US" dirty="0"/>
          </a:p>
          <a:p>
            <a:pPr marL="0" indent="0">
              <a:buNone/>
            </a:pPr>
            <a:r>
              <a:rPr lang="en-US" b="1" dirty="0">
                <a:solidFill>
                  <a:schemeClr val="tx1">
                    <a:lumMod val="50000"/>
                    <a:lumOff val="50000"/>
                  </a:schemeClr>
                </a:solidFill>
              </a:rPr>
              <a:t>This is where buy-in from the stake-holders is critical</a:t>
            </a:r>
          </a:p>
        </p:txBody>
      </p:sp>
      <p:sp>
        <p:nvSpPr>
          <p:cNvPr id="4" name="Text Placeholder 3"/>
          <p:cNvSpPr>
            <a:spLocks noGrp="1"/>
          </p:cNvSpPr>
          <p:nvPr>
            <p:ph type="body" sz="quarter" idx="12"/>
          </p:nvPr>
        </p:nvSpPr>
        <p:spPr/>
        <p:txBody>
          <a:bodyPr/>
          <a:lstStyle/>
          <a:p>
            <a:r>
              <a:rPr lang="en-US" dirty="0"/>
              <a:t>When development and production co-exist</a:t>
            </a:r>
          </a:p>
        </p:txBody>
      </p:sp>
      <p:sp>
        <p:nvSpPr>
          <p:cNvPr id="2" name="Title 1"/>
          <p:cNvSpPr>
            <a:spLocks noGrp="1"/>
          </p:cNvSpPr>
          <p:nvPr>
            <p:ph type="title"/>
          </p:nvPr>
        </p:nvSpPr>
        <p:spPr/>
        <p:txBody>
          <a:bodyPr/>
          <a:lstStyle/>
          <a:p>
            <a:r>
              <a:rPr lang="en-US" dirty="0"/>
              <a:t>Cost estimation</a:t>
            </a:r>
          </a:p>
        </p:txBody>
      </p:sp>
      <p:sp>
        <p:nvSpPr>
          <p:cNvPr id="7" name="Content Placeholder 2">
            <a:extLst>
              <a:ext uri="{FF2B5EF4-FFF2-40B4-BE49-F238E27FC236}">
                <a16:creationId xmlns:a16="http://schemas.microsoft.com/office/drawing/2014/main" id="{7DCCD8D5-F21E-0C42-A3D7-747822B89470}"/>
              </a:ext>
            </a:extLst>
          </p:cNvPr>
          <p:cNvSpPr txBox="1">
            <a:spLocks/>
          </p:cNvSpPr>
          <p:nvPr/>
        </p:nvSpPr>
        <p:spPr bwMode="auto">
          <a:xfrm>
            <a:off x="7281969" y="1947671"/>
            <a:ext cx="3844490" cy="21394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the heat example</a:t>
            </a:r>
          </a:p>
          <a:p>
            <a:pPr lvl="1"/>
            <a:r>
              <a:rPr lang="en-US" dirty="0"/>
              <a:t>No more than a few hours of developer time</a:t>
            </a:r>
          </a:p>
          <a:p>
            <a:pPr lvl="1"/>
            <a:r>
              <a:rPr lang="en-US" dirty="0"/>
              <a:t>No disruption</a:t>
            </a:r>
          </a:p>
          <a:p>
            <a:pPr lvl="1"/>
            <a:r>
              <a:rPr lang="en-US" dirty="0"/>
              <a:t>No need for a buy-in</a:t>
            </a:r>
          </a:p>
          <a:p>
            <a:pPr lvl="1"/>
            <a:endParaRPr lang="en-US" dirty="0"/>
          </a:p>
          <a:p>
            <a:pPr lvl="1"/>
            <a:endParaRPr lang="en-US" b="1" dirty="0">
              <a:solidFill>
                <a:schemeClr val="accent6">
                  <a:lumMod val="75000"/>
                </a:schemeClr>
              </a:solidFill>
            </a:endParaRPr>
          </a:p>
        </p:txBody>
      </p:sp>
    </p:spTree>
    <p:extLst>
      <p:ext uri="{BB962C8B-B14F-4D97-AF65-F5344CB8AC3E}">
        <p14:creationId xmlns:p14="http://schemas.microsoft.com/office/powerpoint/2010/main" val="3489621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
        <p:nvSpPr>
          <p:cNvPr id="8" name="TextBox 7">
            <a:extLst>
              <a:ext uri="{FF2B5EF4-FFF2-40B4-BE49-F238E27FC236}">
                <a16:creationId xmlns:a16="http://schemas.microsoft.com/office/drawing/2014/main" id="{EB966DA9-C5B9-1E4A-BCC4-A2058E07DCB5}"/>
              </a:ext>
            </a:extLst>
          </p:cNvPr>
          <p:cNvSpPr txBox="1"/>
          <p:nvPr/>
        </p:nvSpPr>
        <p:spPr>
          <a:xfrm>
            <a:off x="1013217" y="5603634"/>
            <a:ext cx="6470978" cy="710964"/>
          </a:xfrm>
          <a:prstGeom prst="rect">
            <a:avLst/>
          </a:prstGeom>
          <a:noFill/>
        </p:spPr>
        <p:txBody>
          <a:bodyPr wrap="square" lIns="118872" tIns="91440" rIns="118872" bIns="91440" rtlCol="0" anchor="ctr" anchorCtr="0">
            <a:spAutoFit/>
          </a:bodyPr>
          <a:lstStyle/>
          <a:p>
            <a:pPr algn="l">
              <a:lnSpc>
                <a:spcPct val="90000"/>
              </a:lnSpc>
            </a:pPr>
            <a:r>
              <a:rPr lang="en-US" sz="1900" b="1" dirty="0">
                <a:solidFill>
                  <a:srgbClr val="92D050"/>
                </a:solidFill>
              </a:rPr>
              <a:t>Interoperability coverage may need something like the matrix in testing module</a:t>
            </a:r>
          </a:p>
        </p:txBody>
      </p:sp>
    </p:spTree>
    <p:extLst>
      <p:ext uri="{BB962C8B-B14F-4D97-AF65-F5344CB8AC3E}">
        <p14:creationId xmlns:p14="http://schemas.microsoft.com/office/powerpoint/2010/main" val="991381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26D6-BE43-F24E-9571-E7D5F8289BBA}"/>
              </a:ext>
            </a:extLst>
          </p:cNvPr>
          <p:cNvSpPr>
            <a:spLocks noGrp="1"/>
          </p:cNvSpPr>
          <p:nvPr>
            <p:ph type="title"/>
          </p:nvPr>
        </p:nvSpPr>
        <p:spPr/>
        <p:txBody>
          <a:bodyPr/>
          <a:lstStyle/>
          <a:p>
            <a:r>
              <a:rPr lang="en-US" dirty="0"/>
              <a:t>Exercise: Refactoring the Running Example</a:t>
            </a:r>
          </a:p>
        </p:txBody>
      </p:sp>
      <p:sp>
        <p:nvSpPr>
          <p:cNvPr id="3" name="Content Placeholder 2">
            <a:extLst>
              <a:ext uri="{FF2B5EF4-FFF2-40B4-BE49-F238E27FC236}">
                <a16:creationId xmlns:a16="http://schemas.microsoft.com/office/drawing/2014/main" id="{1F25DAE9-E8E7-5547-A182-7A6D23995DA5}"/>
              </a:ext>
            </a:extLst>
          </p:cNvPr>
          <p:cNvSpPr>
            <a:spLocks noGrp="1"/>
          </p:cNvSpPr>
          <p:nvPr>
            <p:ph idx="1"/>
          </p:nvPr>
        </p:nvSpPr>
        <p:spPr>
          <a:xfrm>
            <a:off x="409508" y="1004147"/>
            <a:ext cx="11139025" cy="5176520"/>
          </a:xfrm>
        </p:spPr>
        <p:txBody>
          <a:bodyPr>
            <a:normAutofit/>
          </a:bodyPr>
          <a:lstStyle/>
          <a:p>
            <a:r>
              <a:rPr lang="en-US" dirty="0"/>
              <a:t>Convert </a:t>
            </a:r>
            <a:r>
              <a:rPr lang="en-US" dirty="0" err="1"/>
              <a:t>heatAll.C</a:t>
            </a:r>
            <a:r>
              <a:rPr lang="en-US" dirty="0"/>
              <a:t> to the cleaner version with reusable code.</a:t>
            </a:r>
          </a:p>
          <a:p>
            <a:pPr lvl="1"/>
            <a:r>
              <a:rPr lang="en-US" dirty="0"/>
              <a:t>Though a solution exists and has been given to you your solution need not be identical</a:t>
            </a:r>
          </a:p>
          <a:p>
            <a:pPr lvl="1"/>
            <a:r>
              <a:rPr lang="en-US" dirty="0"/>
              <a:t>Think about how you want your final product to be and then go through the exercise of refactoring</a:t>
            </a:r>
          </a:p>
          <a:p>
            <a:pPr lvl="1"/>
            <a:endParaRPr lang="en-US" dirty="0"/>
          </a:p>
          <a:p>
            <a:pPr lvl="1"/>
            <a:endParaRPr lang="en-US" dirty="0"/>
          </a:p>
          <a:p>
            <a:r>
              <a:rPr lang="en-US" dirty="0"/>
              <a:t>Here I am taking the clean solution that Mark wrote and generalizing the </a:t>
            </a:r>
            <a:r>
              <a:rPr lang="en-US" dirty="0" err="1"/>
              <a:t>update_solution</a:t>
            </a:r>
            <a:r>
              <a:rPr lang="en-US" dirty="0"/>
              <a:t> interface</a:t>
            </a:r>
          </a:p>
          <a:p>
            <a:pPr lvl="1"/>
            <a:r>
              <a:rPr lang="en-US" dirty="0"/>
              <a:t>Motivation: Do not want to change </a:t>
            </a:r>
            <a:r>
              <a:rPr lang="en-US" dirty="0" err="1"/>
              <a:t>heat.C</a:t>
            </a:r>
            <a:r>
              <a:rPr lang="en-US" dirty="0"/>
              <a:t> for adding another method</a:t>
            </a:r>
          </a:p>
          <a:p>
            <a:pPr lvl="1"/>
            <a:r>
              <a:rPr lang="en-US" dirty="0"/>
              <a:t>For this exercise we will use “</a:t>
            </a:r>
            <a:r>
              <a:rPr lang="en-US" dirty="0" err="1"/>
              <a:t>ftcs</a:t>
            </a:r>
            <a:r>
              <a:rPr lang="en-US" dirty="0"/>
              <a:t>” and “upwind15” as alternative options</a:t>
            </a:r>
          </a:p>
        </p:txBody>
      </p:sp>
    </p:spTree>
    <p:extLst>
      <p:ext uri="{BB962C8B-B14F-4D97-AF65-F5344CB8AC3E}">
        <p14:creationId xmlns:p14="http://schemas.microsoft.com/office/powerpoint/2010/main" val="2431711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099848"/>
            <a:ext cx="4720590" cy="2602189"/>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your working copy add -coverage as shown below</a:t>
            </a:r>
          </a:p>
          <a:p>
            <a:r>
              <a:rPr lang="en-US" dirty="0"/>
              <a:t>Run ./heat </a:t>
            </a:r>
            <a:r>
              <a:rPr lang="en-US" dirty="0" err="1"/>
              <a:t>runame</a:t>
            </a:r>
            <a:r>
              <a:rPr lang="en-US" dirty="0"/>
              <a:t>=“</a:t>
            </a:r>
            <a:r>
              <a:rPr lang="en-US" dirty="0" err="1"/>
              <a:t>ftcs_results</a:t>
            </a:r>
            <a:r>
              <a:rPr lang="en-US" dirty="0"/>
              <a:t>”</a:t>
            </a:r>
          </a:p>
          <a:p>
            <a:r>
              <a:rPr lang="en-US" dirty="0"/>
              <a:t>Run </a:t>
            </a:r>
            <a:r>
              <a:rPr lang="en-US" dirty="0" err="1"/>
              <a:t>gcov</a:t>
            </a:r>
            <a:r>
              <a:rPr lang="en-US" dirty="0"/>
              <a:t> </a:t>
            </a:r>
            <a:r>
              <a:rPr lang="en-US" dirty="0" err="1"/>
              <a:t>heat.C</a:t>
            </a:r>
            <a:endParaRPr lang="en-US" dirty="0"/>
          </a:p>
          <a:p>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Preparing for Refactoring – check coverage</a:t>
            </a:r>
          </a:p>
        </p:txBody>
      </p:sp>
    </p:spTree>
    <p:extLst>
      <p:ext uri="{BB962C8B-B14F-4D97-AF65-F5344CB8AC3E}">
        <p14:creationId xmlns:p14="http://schemas.microsoft.com/office/powerpoint/2010/main" val="3311690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09984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83799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your working copy add -coverage as shown below</a:t>
            </a:r>
          </a:p>
          <a:p>
            <a:r>
              <a:rPr lang="en-US" dirty="0"/>
              <a:t>Run ./heat </a:t>
            </a:r>
            <a:r>
              <a:rPr lang="en-US" dirty="0" err="1"/>
              <a:t>runame</a:t>
            </a:r>
            <a:r>
              <a:rPr lang="en-US" dirty="0"/>
              <a:t>=“</a:t>
            </a:r>
            <a:r>
              <a:rPr lang="en-US" dirty="0" err="1"/>
              <a:t>ftcs_results</a:t>
            </a:r>
            <a:r>
              <a:rPr lang="en-US" dirty="0"/>
              <a:t>”</a:t>
            </a:r>
          </a:p>
          <a:p>
            <a:r>
              <a:rPr lang="en-US" dirty="0"/>
              <a:t>Run </a:t>
            </a:r>
            <a:r>
              <a:rPr lang="en-US" dirty="0" err="1"/>
              <a:t>gcov</a:t>
            </a:r>
            <a:r>
              <a:rPr lang="en-US" dirty="0"/>
              <a:t> </a:t>
            </a:r>
            <a:r>
              <a:rPr lang="en-US" dirty="0" err="1"/>
              <a:t>heat.C</a:t>
            </a:r>
            <a:endParaRPr lang="en-US" dirty="0"/>
          </a:p>
          <a:p>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dash indicates non-executable line</a:t>
            </a:r>
          </a:p>
          <a:p>
            <a:r>
              <a:rPr lang="en-US" dirty="0"/>
              <a:t>A number indicated the times the line was called</a:t>
            </a:r>
          </a:p>
          <a:p>
            <a:r>
              <a:rPr lang="en-US" dirty="0"/>
              <a:t>##### indicates line wasn’t exercised</a:t>
            </a:r>
          </a:p>
          <a:p>
            <a:pPr lvl="1"/>
            <a:endParaRPr lang="en-US" dirty="0"/>
          </a:p>
          <a:p>
            <a:pPr lvl="1"/>
            <a:endParaRPr lang="en-US"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Preparing for Refactoring – check coverage</a:t>
            </a:r>
          </a:p>
        </p:txBody>
      </p:sp>
    </p:spTree>
    <p:extLst>
      <p:ext uri="{BB962C8B-B14F-4D97-AF65-F5344CB8AC3E}">
        <p14:creationId xmlns:p14="http://schemas.microsoft.com/office/powerpoint/2010/main" val="486124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A94EE-67F8-3F47-B702-5C0362F4F942}"/>
              </a:ext>
            </a:extLst>
          </p:cNvPr>
          <p:cNvSpPr>
            <a:spLocks noGrp="1"/>
          </p:cNvSpPr>
          <p:nvPr>
            <p:ph type="title"/>
          </p:nvPr>
        </p:nvSpPr>
        <p:spPr/>
        <p:txBody>
          <a:bodyPr/>
          <a:lstStyle/>
          <a:p>
            <a:r>
              <a:rPr lang="en-US" dirty="0"/>
              <a:t>Preparing for Refactoring – get baselines</a:t>
            </a:r>
          </a:p>
        </p:txBody>
      </p:sp>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365760" y="1032934"/>
            <a:ext cx="6932507"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Call to upwind15 not exercised</a:t>
            </a:r>
          </a:p>
          <a:p>
            <a:r>
              <a:rPr lang="en-US" dirty="0"/>
              <a:t>Run ./heat </a:t>
            </a:r>
            <a:r>
              <a:rPr lang="en-US" dirty="0" err="1"/>
              <a:t>alg</a:t>
            </a:r>
            <a:r>
              <a:rPr lang="en-US" dirty="0"/>
              <a:t>=“upwind15” </a:t>
            </a:r>
            <a:r>
              <a:rPr lang="en-US" dirty="0" err="1"/>
              <a:t>runame</a:t>
            </a:r>
            <a:r>
              <a:rPr lang="en-US" dirty="0"/>
              <a:t>=“</a:t>
            </a:r>
            <a:r>
              <a:rPr lang="en-US" dirty="0" err="1"/>
              <a:t>upwind_results</a:t>
            </a:r>
            <a:endParaRPr lang="en-US" dirty="0"/>
          </a:p>
          <a:p>
            <a:pPr marL="0" indent="0">
              <a:buNone/>
            </a:pPr>
            <a:endParaRPr lang="en-US" dirty="0"/>
          </a:p>
          <a:p>
            <a:endParaRPr lang="en-US" dirty="0"/>
          </a:p>
          <a:p>
            <a:pPr lvl="1"/>
            <a:endParaRPr lang="en-US" dirty="0"/>
          </a:p>
          <a:p>
            <a:pPr marL="346075" lvl="1" indent="0">
              <a:buNone/>
            </a:pPr>
            <a:endParaRPr lang="en-US" b="1" dirty="0">
              <a:solidFill>
                <a:schemeClr val="accent6">
                  <a:lumMod val="75000"/>
                </a:schemeClr>
              </a:solidFill>
            </a:endParaRPr>
          </a:p>
        </p:txBody>
      </p:sp>
      <p:pic>
        <p:nvPicPr>
          <p:cNvPr id="4" name="Picture 3" descr="A picture containing sitting, green, table, computer&#10;&#10;Description automatically generated">
            <a:extLst>
              <a:ext uri="{FF2B5EF4-FFF2-40B4-BE49-F238E27FC236}">
                <a16:creationId xmlns:a16="http://schemas.microsoft.com/office/drawing/2014/main" id="{5DA37E29-A5C2-3E4E-82BE-684D49F38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59" y="1947334"/>
            <a:ext cx="9822323" cy="2358832"/>
          </a:xfrm>
          <a:prstGeom prst="rect">
            <a:avLst/>
          </a:prstGeom>
        </p:spPr>
      </p:pic>
      <p:sp>
        <p:nvSpPr>
          <p:cNvPr id="8" name="Content Placeholder 2">
            <a:extLst>
              <a:ext uri="{FF2B5EF4-FFF2-40B4-BE49-F238E27FC236}">
                <a16:creationId xmlns:a16="http://schemas.microsoft.com/office/drawing/2014/main" id="{32696C72-6800-2243-8F9D-C3CB80D7EA66}"/>
              </a:ext>
            </a:extLst>
          </p:cNvPr>
          <p:cNvSpPr txBox="1">
            <a:spLocks/>
          </p:cNvSpPr>
          <p:nvPr/>
        </p:nvSpPr>
        <p:spPr bwMode="auto">
          <a:xfrm>
            <a:off x="365760" y="4306166"/>
            <a:ext cx="6932507"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have baselines for </a:t>
            </a:r>
            <a:r>
              <a:rPr lang="en-US" dirty="0" err="1"/>
              <a:t>ftcs</a:t>
            </a:r>
            <a:r>
              <a:rPr lang="en-US" dirty="0"/>
              <a:t> and upwind</a:t>
            </a:r>
          </a:p>
          <a:p>
            <a:endParaRPr lang="en-US" dirty="0"/>
          </a:p>
          <a:p>
            <a:pPr lvl="1"/>
            <a:endParaRPr lang="en-US" dirty="0"/>
          </a:p>
          <a:p>
            <a:pPr marL="346075" lvl="1" indent="0">
              <a:buNone/>
            </a:pPr>
            <a:endParaRPr lang="en-US" b="1" dirty="0">
              <a:solidFill>
                <a:schemeClr val="accent6">
                  <a:lumMod val="75000"/>
                </a:schemeClr>
              </a:solidFill>
            </a:endParaRPr>
          </a:p>
        </p:txBody>
      </p:sp>
      <p:pic>
        <p:nvPicPr>
          <p:cNvPr id="6" name="Picture 5" descr="A picture containing indoor, sitting, dark, front&#10;&#10;Description automatically generated">
            <a:extLst>
              <a:ext uri="{FF2B5EF4-FFF2-40B4-BE49-F238E27FC236}">
                <a16:creationId xmlns:a16="http://schemas.microsoft.com/office/drawing/2014/main" id="{EC4CE2B4-3BC3-8B47-B6B4-57C8C6CD1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59" y="4763366"/>
            <a:ext cx="10618741" cy="1350934"/>
          </a:xfrm>
          <a:prstGeom prst="rect">
            <a:avLst/>
          </a:prstGeom>
        </p:spPr>
      </p:pic>
    </p:spTree>
    <p:extLst>
      <p:ext uri="{BB962C8B-B14F-4D97-AF65-F5344CB8AC3E}">
        <p14:creationId xmlns:p14="http://schemas.microsoft.com/office/powerpoint/2010/main" val="1447768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 The starting code </a:t>
            </a:r>
          </a:p>
        </p:txBody>
      </p:sp>
      <p:pic>
        <p:nvPicPr>
          <p:cNvPr id="5" name="Picture 4" descr="A screenshot of a cell phone&#10;&#10;Description automatically generated">
            <a:extLst>
              <a:ext uri="{FF2B5EF4-FFF2-40B4-BE49-F238E27FC236}">
                <a16:creationId xmlns:a16="http://schemas.microsoft.com/office/drawing/2014/main" id="{E7DC770A-DBE2-E14C-89DF-F403678E3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27" y="868680"/>
            <a:ext cx="5490104" cy="5308613"/>
          </a:xfrm>
          <a:prstGeom prst="rect">
            <a:avLst/>
          </a:prstGeom>
        </p:spPr>
      </p:pic>
      <p:sp>
        <p:nvSpPr>
          <p:cNvPr id="12" name="Content Placeholder 2">
            <a:extLst>
              <a:ext uri="{FF2B5EF4-FFF2-40B4-BE49-F238E27FC236}">
                <a16:creationId xmlns:a16="http://schemas.microsoft.com/office/drawing/2014/main" id="{62845947-6633-7549-B91C-E3D53BD2A820}"/>
              </a:ext>
            </a:extLst>
          </p:cNvPr>
          <p:cNvSpPr txBox="1">
            <a:spLocks/>
          </p:cNvSpPr>
          <p:nvPr/>
        </p:nvSpPr>
        <p:spPr bwMode="auto">
          <a:xfrm>
            <a:off x="5771031" y="2912533"/>
            <a:ext cx="5818758" cy="3076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Interfaces are not identical</a:t>
            </a:r>
          </a:p>
          <a:p>
            <a:r>
              <a:rPr lang="en-US" dirty="0" err="1"/>
              <a:t>crankn</a:t>
            </a:r>
            <a:r>
              <a:rPr lang="en-US" dirty="0"/>
              <a:t>  has an extra argument</a:t>
            </a:r>
          </a:p>
          <a:p>
            <a:r>
              <a:rPr lang="en-US" dirty="0"/>
              <a:t>It also has an extra step in initialization</a:t>
            </a:r>
          </a:p>
          <a:p>
            <a:pPr lvl="1"/>
            <a:endParaRPr lang="en-US" dirty="0"/>
          </a:p>
          <a:p>
            <a:pPr lvl="1"/>
            <a:endParaRPr lang="en-US" b="1" dirty="0">
              <a:solidFill>
                <a:schemeClr val="accent6">
                  <a:lumMod val="75000"/>
                </a:schemeClr>
              </a:solidFill>
            </a:endParaRPr>
          </a:p>
        </p:txBody>
      </p:sp>
      <p:pic>
        <p:nvPicPr>
          <p:cNvPr id="14" name="Picture 13" descr="A close up of a logo&#10;&#10;Description automatically generated">
            <a:extLst>
              <a:ext uri="{FF2B5EF4-FFF2-40B4-BE49-F238E27FC236}">
                <a16:creationId xmlns:a16="http://schemas.microsoft.com/office/drawing/2014/main" id="{2DCE68C5-08C9-DA41-9AE1-A05B8E102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025" y="1018117"/>
            <a:ext cx="7289800" cy="977900"/>
          </a:xfrm>
          <a:prstGeom prst="rect">
            <a:avLst/>
          </a:prstGeom>
        </p:spPr>
      </p:pic>
    </p:spTree>
    <p:extLst>
      <p:ext uri="{BB962C8B-B14F-4D97-AF65-F5344CB8AC3E}">
        <p14:creationId xmlns:p14="http://schemas.microsoft.com/office/powerpoint/2010/main" val="2316625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spTree>
    <p:extLst>
      <p:ext uri="{BB962C8B-B14F-4D97-AF65-F5344CB8AC3E}">
        <p14:creationId xmlns:p14="http://schemas.microsoft.com/office/powerpoint/2010/main" val="1342202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4" name="Picture 3" descr="A picture containing bird&#10;&#10;Description automatically generated">
            <a:extLst>
              <a:ext uri="{FF2B5EF4-FFF2-40B4-BE49-F238E27FC236}">
                <a16:creationId xmlns:a16="http://schemas.microsoft.com/office/drawing/2014/main" id="{43F8C72C-5560-A04C-A680-0A9F3E203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825" y="1711113"/>
            <a:ext cx="6223000" cy="3606800"/>
          </a:xfrm>
          <a:prstGeom prst="rect">
            <a:avLst/>
          </a:prstGeom>
        </p:spPr>
      </p:pic>
    </p:spTree>
    <p:extLst>
      <p:ext uri="{BB962C8B-B14F-4D97-AF65-F5344CB8AC3E}">
        <p14:creationId xmlns:p14="http://schemas.microsoft.com/office/powerpoint/2010/main" val="3628681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August 2020,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spcBef>
                <a:spcPts val="800"/>
              </a:spcBef>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 Deborah Stevens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90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r>
              <a:rPr lang="en-US" dirty="0"/>
              <a:t>Add null implementations of </a:t>
            </a:r>
            <a:r>
              <a:rPr lang="en-US" dirty="0" err="1"/>
              <a:t>initialize_crank</a:t>
            </a:r>
            <a:r>
              <a:rPr lang="en-US" dirty="0"/>
              <a:t> in </a:t>
            </a:r>
            <a:r>
              <a:rPr lang="en-US" dirty="0" err="1"/>
              <a:t>ftcs</a:t>
            </a:r>
            <a:r>
              <a:rPr lang="en-US" dirty="0"/>
              <a:t> and upwind15</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4" name="Picture 3" descr="A picture containing bird&#10;&#10;Description automatically generated">
            <a:extLst>
              <a:ext uri="{FF2B5EF4-FFF2-40B4-BE49-F238E27FC236}">
                <a16:creationId xmlns:a16="http://schemas.microsoft.com/office/drawing/2014/main" id="{43F8C72C-5560-A04C-A680-0A9F3E203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825" y="1711113"/>
            <a:ext cx="6223000" cy="3606800"/>
          </a:xfrm>
          <a:prstGeom prst="rect">
            <a:avLst/>
          </a:prstGeom>
        </p:spPr>
      </p:pic>
    </p:spTree>
    <p:extLst>
      <p:ext uri="{BB962C8B-B14F-4D97-AF65-F5344CB8AC3E}">
        <p14:creationId xmlns:p14="http://schemas.microsoft.com/office/powerpoint/2010/main" val="173853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612" y="2298700"/>
            <a:ext cx="5435600" cy="2260600"/>
          </a:xfrm>
          <a:prstGeom prst="rect">
            <a:avLst/>
          </a:prstGeom>
        </p:spPr>
      </p:pic>
      <p:pic>
        <p:nvPicPr>
          <p:cNvPr id="11" name="Picture 10">
            <a:extLst>
              <a:ext uri="{FF2B5EF4-FFF2-40B4-BE49-F238E27FC236}">
                <a16:creationId xmlns:a16="http://schemas.microsoft.com/office/drawing/2014/main" id="{12CF33BF-7DBF-FB4E-8A97-CC0DB40A6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92" y="1290532"/>
            <a:ext cx="8166100" cy="5549900"/>
          </a:xfrm>
          <a:prstGeom prst="rect">
            <a:avLst/>
          </a:prstGeom>
        </p:spPr>
      </p:pic>
      <p:sp>
        <p:nvSpPr>
          <p:cNvPr id="8" name="Content Placeholder 2">
            <a:extLst>
              <a:ext uri="{FF2B5EF4-FFF2-40B4-BE49-F238E27FC236}">
                <a16:creationId xmlns:a16="http://schemas.microsoft.com/office/drawing/2014/main" id="{695E2922-B9CB-D046-B17C-38C8DFE203E8}"/>
              </a:ext>
            </a:extLst>
          </p:cNvPr>
          <p:cNvSpPr txBox="1">
            <a:spLocks/>
          </p:cNvSpPr>
          <p:nvPr/>
        </p:nvSpPr>
        <p:spPr bwMode="auto">
          <a:xfrm>
            <a:off x="6370067" y="988695"/>
            <a:ext cx="5818758" cy="3076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make heat1</a:t>
            </a:r>
          </a:p>
          <a:p>
            <a:r>
              <a:rPr lang="en-US" dirty="0"/>
              <a:t>Run ./heat </a:t>
            </a:r>
            <a:r>
              <a:rPr lang="en-US" dirty="0" err="1"/>
              <a:t>runame</a:t>
            </a:r>
            <a:r>
              <a:rPr lang="en-US" dirty="0"/>
              <a:t>=“</a:t>
            </a:r>
            <a:r>
              <a:rPr lang="en-US" dirty="0" err="1"/>
              <a:t>ftcs_results</a:t>
            </a:r>
            <a:r>
              <a:rPr lang="en-US" dirty="0"/>
              <a:t>”</a:t>
            </a:r>
          </a:p>
          <a:p>
            <a:r>
              <a:rPr lang="en-US" dirty="0"/>
              <a:t>Make heat2</a:t>
            </a:r>
          </a:p>
          <a:p>
            <a:r>
              <a:rPr lang="en-US" dirty="0"/>
              <a:t>Run ./heat </a:t>
            </a:r>
            <a:r>
              <a:rPr lang="en-US" dirty="0" err="1"/>
              <a:t>runame</a:t>
            </a:r>
            <a:r>
              <a:rPr lang="en-US" dirty="0"/>
              <a:t>=“</a:t>
            </a:r>
            <a:r>
              <a:rPr lang="en-US" dirty="0" err="1"/>
              <a:t>upwind_results</a:t>
            </a:r>
            <a:r>
              <a:rPr lang="en-US" dirty="0"/>
              <a:t>”</a:t>
            </a:r>
          </a:p>
          <a:p>
            <a:r>
              <a:rPr lang="en-US" dirty="0"/>
              <a:t>Verify against baseline</a:t>
            </a:r>
          </a:p>
          <a:p>
            <a:endParaRPr lang="en-US" dirty="0"/>
          </a:p>
          <a:p>
            <a:pPr lvl="1"/>
            <a:endParaRPr lang="en-US" b="1" dirty="0">
              <a:solidFill>
                <a:schemeClr val="accent6">
                  <a:lumMod val="75000"/>
                </a:schemeClr>
              </a:solidFill>
            </a:endParaRPr>
          </a:p>
        </p:txBody>
      </p:sp>
    </p:spTree>
    <p:extLst>
      <p:ext uri="{BB962C8B-B14F-4D97-AF65-F5344CB8AC3E}">
        <p14:creationId xmlns:p14="http://schemas.microsoft.com/office/powerpoint/2010/main" val="1170639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4058091" y="1085256"/>
            <a:ext cx="2272418"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dirty="0"/>
              <a:t>Overall Analysis</a:t>
            </a:r>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425265"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dirty="0"/>
              <a:t>Detailed Analysis</a:t>
            </a:r>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3772999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941C35B3-69AD-0547-96AE-C8B80991B9EE}"/>
              </a:ext>
            </a:extLst>
          </p:cNvPr>
          <p:cNvSpPr>
            <a:spLocks noGrp="1"/>
          </p:cNvSpPr>
          <p:nvPr>
            <p:ph idx="1"/>
          </p:nvPr>
        </p:nvSpPr>
        <p:spPr/>
        <p:txBody>
          <a:bodyPr/>
          <a:lstStyle/>
          <a:p>
            <a:r>
              <a:rPr lang="en-US" dirty="0"/>
              <a:t>Grid</a:t>
            </a:r>
          </a:p>
          <a:p>
            <a:pPr lvl="1"/>
            <a:r>
              <a:rPr lang="en-US" dirty="0"/>
              <a:t>Manages data</a:t>
            </a:r>
          </a:p>
          <a:p>
            <a:pPr lvl="1"/>
            <a:r>
              <a:rPr lang="en-US" dirty="0"/>
              <a:t>Domain discretization</a:t>
            </a:r>
          </a:p>
          <a:p>
            <a:r>
              <a:rPr lang="en-US" dirty="0"/>
              <a:t>Physics </a:t>
            </a:r>
          </a:p>
          <a:p>
            <a:pPr lvl="1"/>
            <a:r>
              <a:rPr lang="en-US" dirty="0">
                <a:latin typeface="American Typewriter"/>
              </a:rPr>
              <a:t>Several solvers</a:t>
            </a:r>
          </a:p>
          <a:p>
            <a:r>
              <a:rPr lang="en-US" dirty="0"/>
              <a:t>Driver</a:t>
            </a:r>
          </a:p>
          <a:p>
            <a:pPr lvl="1"/>
            <a:r>
              <a:rPr lang="en-US" dirty="0"/>
              <a:t>Time-stepping</a:t>
            </a:r>
          </a:p>
          <a:p>
            <a:pPr lvl="1"/>
            <a:r>
              <a:rPr lang="en-US" dirty="0"/>
              <a:t>Orchestrates interactions</a:t>
            </a:r>
          </a:p>
          <a:p>
            <a:endParaRPr lang="en-US" dirty="0"/>
          </a:p>
        </p:txBody>
      </p:sp>
      <p:sp>
        <p:nvSpPr>
          <p:cNvPr id="2" name="Title 1">
            <a:extLst>
              <a:ext uri="{FF2B5EF4-FFF2-40B4-BE49-F238E27FC236}">
                <a16:creationId xmlns:a16="http://schemas.microsoft.com/office/drawing/2014/main" id="{D4DF8F7B-5D0E-0248-9403-E1F5589F4875}"/>
              </a:ext>
            </a:extLst>
          </p:cNvPr>
          <p:cNvSpPr>
            <a:spLocks noGrp="1"/>
          </p:cNvSpPr>
          <p:nvPr>
            <p:ph type="title"/>
          </p:nvPr>
        </p:nvSpPr>
        <p:spPr/>
        <p:txBody>
          <a:bodyPr/>
          <a:lstStyle/>
          <a:p>
            <a:r>
              <a:rPr lang="en-US" dirty="0"/>
              <a:t>More Realistic Example From FLASH </a:t>
            </a:r>
          </a:p>
        </p:txBody>
      </p:sp>
      <p:pic>
        <p:nvPicPr>
          <p:cNvPr id="8" name="Picture 7">
            <a:extLst>
              <a:ext uri="{FF2B5EF4-FFF2-40B4-BE49-F238E27FC236}">
                <a16:creationId xmlns:a16="http://schemas.microsoft.com/office/drawing/2014/main" id="{0A92200D-A6E5-E747-8D51-5C70806F71A7}"/>
              </a:ext>
            </a:extLst>
          </p:cNvPr>
          <p:cNvPicPr>
            <a:picLocks noChangeAspect="1"/>
          </p:cNvPicPr>
          <p:nvPr/>
        </p:nvPicPr>
        <p:blipFill>
          <a:blip r:embed="rId3"/>
          <a:stretch>
            <a:fillRect/>
          </a:stretch>
        </p:blipFill>
        <p:spPr>
          <a:xfrm>
            <a:off x="4566469" y="1494443"/>
            <a:ext cx="5951878" cy="3571127"/>
          </a:xfrm>
          <a:prstGeom prst="rect">
            <a:avLst/>
          </a:prstGeom>
        </p:spPr>
      </p:pic>
    </p:spTree>
    <p:extLst>
      <p:ext uri="{BB962C8B-B14F-4D97-AF65-F5344CB8AC3E}">
        <p14:creationId xmlns:p14="http://schemas.microsoft.com/office/powerpoint/2010/main" val="366392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97E3109-002B-8942-B97E-6CE92A518172}"/>
              </a:ext>
            </a:extLst>
          </p:cNvPr>
          <p:cNvGrpSpPr/>
          <p:nvPr/>
        </p:nvGrpSpPr>
        <p:grpSpPr>
          <a:xfrm>
            <a:off x="2352194" y="1743325"/>
            <a:ext cx="5739620" cy="3738784"/>
            <a:chOff x="6210211" y="1843533"/>
            <a:chExt cx="5739620" cy="3738784"/>
          </a:xfrm>
        </p:grpSpPr>
        <p:pic>
          <p:nvPicPr>
            <p:cNvPr id="8" name="Picture 7">
              <a:extLst>
                <a:ext uri="{FF2B5EF4-FFF2-40B4-BE49-F238E27FC236}">
                  <a16:creationId xmlns:a16="http://schemas.microsoft.com/office/drawing/2014/main" id="{45B5001C-B963-E644-A609-0B3F26485D9C}"/>
                </a:ext>
              </a:extLst>
            </p:cNvPr>
            <p:cNvPicPr>
              <a:picLocks noChangeAspect="1"/>
            </p:cNvPicPr>
            <p:nvPr/>
          </p:nvPicPr>
          <p:blipFill>
            <a:blip r:embed="rId2"/>
            <a:stretch>
              <a:fillRect/>
            </a:stretch>
          </p:blipFill>
          <p:spPr>
            <a:xfrm>
              <a:off x="6210211" y="2966117"/>
              <a:ext cx="4610100" cy="2616200"/>
            </a:xfrm>
            <a:prstGeom prst="rect">
              <a:avLst/>
            </a:prstGeom>
          </p:spPr>
        </p:pic>
        <p:sp>
          <p:nvSpPr>
            <p:cNvPr id="9" name="TextBox 8">
              <a:extLst>
                <a:ext uri="{FF2B5EF4-FFF2-40B4-BE49-F238E27FC236}">
                  <a16:creationId xmlns:a16="http://schemas.microsoft.com/office/drawing/2014/main" id="{9A24CE6F-1D5C-8C47-A7A1-2376DF44C3BF}"/>
                </a:ext>
              </a:extLst>
            </p:cNvPr>
            <p:cNvSpPr txBox="1"/>
            <p:nvPr/>
          </p:nvSpPr>
          <p:spPr>
            <a:xfrm>
              <a:off x="6543484" y="1843533"/>
              <a:ext cx="5406347" cy="1577355"/>
            </a:xfrm>
            <a:prstGeom prst="rect">
              <a:avLst/>
            </a:prstGeom>
            <a:noFill/>
          </p:spPr>
          <p:txBody>
            <a:bodyPr wrap="square" rtlCol="0">
              <a:spAutoFit/>
            </a:bodyPr>
            <a:lstStyle/>
            <a:p>
              <a:endParaRPr lang="en-US" sz="1400" b="1" dirty="0"/>
            </a:p>
            <a:p>
              <a:r>
                <a:rPr lang="en-US" sz="2400" b="1" dirty="0"/>
                <a:t>Goal</a:t>
              </a:r>
              <a:r>
                <a:rPr lang="en-US" sz="2400" dirty="0"/>
                <a:t>: Replace Paramesh with </a:t>
              </a:r>
              <a:r>
                <a:rPr lang="en-US" sz="2400" dirty="0" err="1"/>
                <a:t>AMReX</a:t>
              </a:r>
              <a:endParaRPr lang="en-US" sz="2400" dirty="0"/>
            </a:p>
            <a:p>
              <a:endParaRPr lang="en-US" dirty="0"/>
            </a:p>
            <a:p>
              <a:pPr marL="285755" indent="-285755">
                <a:buFont typeface="Arial" panose="020B0604020202020204" pitchFamily="34" charset="0"/>
                <a:buChar char="•"/>
              </a:pPr>
              <a:endParaRPr lang="en-US" sz="1350" dirty="0"/>
            </a:p>
            <a:p>
              <a:endParaRPr lang="en-US" sz="1350" dirty="0"/>
            </a:p>
            <a:p>
              <a:endParaRPr lang="en-US" sz="1350" dirty="0"/>
            </a:p>
          </p:txBody>
        </p:sp>
        <p:cxnSp>
          <p:nvCxnSpPr>
            <p:cNvPr id="12" name="Straight Arrow Connector 11">
              <a:extLst>
                <a:ext uri="{FF2B5EF4-FFF2-40B4-BE49-F238E27FC236}">
                  <a16:creationId xmlns:a16="http://schemas.microsoft.com/office/drawing/2014/main" id="{AAC717CF-418C-8342-8406-75A9EB904965}"/>
                </a:ext>
              </a:extLst>
            </p:cNvPr>
            <p:cNvCxnSpPr>
              <a:cxnSpLocks/>
            </p:cNvCxnSpPr>
            <p:nvPr/>
          </p:nvCxnSpPr>
          <p:spPr>
            <a:xfrm flipH="1">
              <a:off x="10036630" y="4543472"/>
              <a:ext cx="315684" cy="191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3D7537-AE25-DD43-BBCC-6248ECDE2DF3}"/>
                </a:ext>
              </a:extLst>
            </p:cNvPr>
            <p:cNvCxnSpPr/>
            <p:nvPr/>
          </p:nvCxnSpPr>
          <p:spPr>
            <a:xfrm flipH="1">
              <a:off x="9906000" y="4543472"/>
              <a:ext cx="446314" cy="463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BB0ECE-2FC6-0B4C-AEF6-C291EF0AED70}"/>
                </a:ext>
              </a:extLst>
            </p:cNvPr>
            <p:cNvCxnSpPr/>
            <p:nvPr/>
          </p:nvCxnSpPr>
          <p:spPr>
            <a:xfrm>
              <a:off x="10352314" y="4543472"/>
              <a:ext cx="96383" cy="551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04F70A4-B205-B548-802E-6606C85944F2}"/>
                </a:ext>
              </a:extLst>
            </p:cNvPr>
            <p:cNvSpPr txBox="1"/>
            <p:nvPr/>
          </p:nvSpPr>
          <p:spPr>
            <a:xfrm>
              <a:off x="10129157" y="4026407"/>
              <a:ext cx="1474378" cy="517065"/>
            </a:xfrm>
            <a:prstGeom prst="rect">
              <a:avLst/>
            </a:prstGeom>
            <a:noFill/>
          </p:spPr>
          <p:txBody>
            <a:bodyPr wrap="none" lIns="118872" tIns="91440" rIns="118872" bIns="91440" rtlCol="0" anchor="ctr" anchorCtr="0">
              <a:spAutoFit/>
            </a:bodyPr>
            <a:lstStyle/>
            <a:p>
              <a:pPr algn="l">
                <a:lnSpc>
                  <a:spcPct val="90000"/>
                </a:lnSpc>
              </a:pPr>
              <a:r>
                <a:rPr lang="en-US" sz="1200" dirty="0"/>
                <a:t>Changes and new</a:t>
              </a:r>
            </a:p>
            <a:p>
              <a:pPr algn="l">
                <a:lnSpc>
                  <a:spcPct val="90000"/>
                </a:lnSpc>
              </a:pPr>
              <a:r>
                <a:rPr lang="en-US" sz="1200" dirty="0"/>
                <a:t> implementation</a:t>
              </a:r>
            </a:p>
          </p:txBody>
        </p:sp>
      </p:grpSp>
      <p:sp>
        <p:nvSpPr>
          <p:cNvPr id="6" name="Title 5">
            <a:extLst>
              <a:ext uri="{FF2B5EF4-FFF2-40B4-BE49-F238E27FC236}">
                <a16:creationId xmlns:a16="http://schemas.microsoft.com/office/drawing/2014/main" id="{00B8396E-B05B-8949-8E79-4477882E277D}"/>
              </a:ext>
            </a:extLst>
          </p:cNvPr>
          <p:cNvSpPr>
            <a:spLocks noGrp="1"/>
          </p:cNvSpPr>
          <p:nvPr>
            <p:ph type="title"/>
          </p:nvPr>
        </p:nvSpPr>
        <p:spPr/>
        <p:txBody>
          <a:bodyPr/>
          <a:lstStyle/>
          <a:p>
            <a:r>
              <a:rPr lang="en-US" dirty="0"/>
              <a:t>More Realistic Example From FLASH</a:t>
            </a:r>
          </a:p>
        </p:txBody>
      </p:sp>
    </p:spTree>
    <p:extLst>
      <p:ext uri="{BB962C8B-B14F-4D97-AF65-F5344CB8AC3E}">
        <p14:creationId xmlns:p14="http://schemas.microsoft.com/office/powerpoint/2010/main" val="1726891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699995"/>
            <a:ext cx="4637115" cy="4422776"/>
          </a:xfrm>
        </p:spPr>
        <p:txBody>
          <a:bodyPr/>
          <a:lstStyle/>
          <a:p>
            <a:r>
              <a:rPr lang="en-US" dirty="0"/>
              <a:t>Cost estimation</a:t>
            </a:r>
          </a:p>
          <a:p>
            <a:pPr lvl="1"/>
            <a:r>
              <a:rPr lang="en-US" dirty="0"/>
              <a:t>Expected developer time </a:t>
            </a:r>
          </a:p>
          <a:p>
            <a:pPr lvl="1"/>
            <a:r>
              <a:rPr lang="en-US" dirty="0"/>
              <a:t>Extent of disruption in production schedules</a:t>
            </a:r>
          </a:p>
          <a:p>
            <a:r>
              <a:rPr lang="en-US" dirty="0"/>
              <a:t>Get a buy-in from the stakeholders</a:t>
            </a:r>
          </a:p>
          <a:p>
            <a:pPr lvl="1"/>
            <a:r>
              <a:rPr lang="en-US" dirty="0"/>
              <a:t>That includes the users</a:t>
            </a:r>
          </a:p>
          <a:p>
            <a:pPr lvl="1"/>
            <a:r>
              <a:rPr lang="en-US" dirty="0"/>
              <a:t>For both development time and disruption</a:t>
            </a:r>
          </a:p>
          <a:p>
            <a:pPr lvl="1"/>
            <a:endParaRPr lang="en-US" dirty="0"/>
          </a:p>
        </p:txBody>
      </p:sp>
      <p:sp>
        <p:nvSpPr>
          <p:cNvPr id="2" name="Title 1"/>
          <p:cNvSpPr>
            <a:spLocks noGrp="1"/>
          </p:cNvSpPr>
          <p:nvPr>
            <p:ph type="title"/>
          </p:nvPr>
        </p:nvSpPr>
        <p:spPr/>
        <p:txBody>
          <a:bodyPr/>
          <a:lstStyle/>
          <a:p>
            <a:r>
              <a:rPr lang="en-US" dirty="0"/>
              <a:t>Considerations</a:t>
            </a:r>
          </a:p>
        </p:txBody>
      </p:sp>
      <p:sp>
        <p:nvSpPr>
          <p:cNvPr id="9" name="Content Placeholder 2">
            <a:extLst>
              <a:ext uri="{FF2B5EF4-FFF2-40B4-BE49-F238E27FC236}">
                <a16:creationId xmlns:a16="http://schemas.microsoft.com/office/drawing/2014/main" id="{8E2B0C6B-8889-2E4D-91F7-CC2D2FA14E57}"/>
              </a:ext>
            </a:extLst>
          </p:cNvPr>
          <p:cNvSpPr txBox="1">
            <a:spLocks/>
          </p:cNvSpPr>
          <p:nvPr/>
        </p:nvSpPr>
        <p:spPr bwMode="auto">
          <a:xfrm>
            <a:off x="5302419" y="826179"/>
            <a:ext cx="5952960" cy="44460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FLASH</a:t>
            </a:r>
          </a:p>
          <a:p>
            <a:pPr lvl="1"/>
            <a:r>
              <a:rPr lang="en-US" dirty="0"/>
              <a:t>Initial estimate at 6-12 months</a:t>
            </a:r>
          </a:p>
          <a:p>
            <a:pPr lvl="1"/>
            <a:r>
              <a:rPr lang="en-US" dirty="0"/>
              <a:t>Took close to 12 months</a:t>
            </a:r>
          </a:p>
          <a:p>
            <a:pPr lvl="2"/>
            <a:endParaRPr lang="en-US" dirty="0"/>
          </a:p>
        </p:txBody>
      </p:sp>
      <p:pic>
        <p:nvPicPr>
          <p:cNvPr id="10" name="Content Placeholder 6">
            <a:extLst>
              <a:ext uri="{FF2B5EF4-FFF2-40B4-BE49-F238E27FC236}">
                <a16:creationId xmlns:a16="http://schemas.microsoft.com/office/drawing/2014/main" id="{62426650-9F82-EB44-8ED8-BA2D3B851310}"/>
              </a:ext>
            </a:extLst>
          </p:cNvPr>
          <p:cNvPicPr>
            <a:picLocks noChangeAspect="1"/>
          </p:cNvPicPr>
          <p:nvPr/>
        </p:nvPicPr>
        <p:blipFill>
          <a:blip r:embed="rId2"/>
          <a:stretch>
            <a:fillRect/>
          </a:stretch>
        </p:blipFill>
        <p:spPr>
          <a:xfrm>
            <a:off x="5188660" y="2375135"/>
            <a:ext cx="4522602" cy="3118067"/>
          </a:xfrm>
          <a:prstGeom prst="rect">
            <a:avLst/>
          </a:prstGeom>
        </p:spPr>
      </p:pic>
    </p:spTree>
    <p:extLst>
      <p:ext uri="{BB962C8B-B14F-4D97-AF65-F5344CB8AC3E}">
        <p14:creationId xmlns:p14="http://schemas.microsoft.com/office/powerpoint/2010/main" val="26525671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Refactoring for Next Generation Hardware</a:t>
            </a:r>
          </a:p>
        </p:txBody>
      </p:sp>
      <p:sp>
        <p:nvSpPr>
          <p:cNvPr id="2" name="Title 1"/>
          <p:cNvSpPr>
            <a:spLocks noGrp="1"/>
          </p:cNvSpPr>
          <p:nvPr>
            <p:ph type="title"/>
          </p:nvPr>
        </p:nvSpPr>
        <p:spPr/>
        <p:txBody>
          <a:bodyPr/>
          <a:lstStyle/>
          <a:p>
            <a:r>
              <a:rPr lang="en-US" dirty="0"/>
              <a:t>FLASH5</a:t>
            </a:r>
          </a:p>
        </p:txBody>
      </p:sp>
      <p:pic>
        <p:nvPicPr>
          <p:cNvPr id="9" name="Picture 8">
            <a:extLst>
              <a:ext uri="{FF2B5EF4-FFF2-40B4-BE49-F238E27FC236}">
                <a16:creationId xmlns:a16="http://schemas.microsoft.com/office/drawing/2014/main" id="{6F3ADAC1-15CD-8E44-946A-4A711DC4E27F}"/>
              </a:ext>
            </a:extLst>
          </p:cNvPr>
          <p:cNvPicPr>
            <a:picLocks noChangeAspect="1"/>
          </p:cNvPicPr>
          <p:nvPr/>
        </p:nvPicPr>
        <p:blipFill>
          <a:blip r:embed="rId3"/>
          <a:stretch>
            <a:fillRect/>
          </a:stretch>
        </p:blipFill>
        <p:spPr>
          <a:xfrm>
            <a:off x="5772231" y="2353796"/>
            <a:ext cx="4610100" cy="2616200"/>
          </a:xfrm>
          <a:prstGeom prst="rect">
            <a:avLst/>
          </a:prstGeom>
        </p:spPr>
      </p:pic>
      <p:sp>
        <p:nvSpPr>
          <p:cNvPr id="3" name="TextBox 2">
            <a:extLst>
              <a:ext uri="{FF2B5EF4-FFF2-40B4-BE49-F238E27FC236}">
                <a16:creationId xmlns:a16="http://schemas.microsoft.com/office/drawing/2014/main" id="{BCB57A9D-D6A7-6544-969C-564C5AE22E4E}"/>
              </a:ext>
            </a:extLst>
          </p:cNvPr>
          <p:cNvSpPr txBox="1"/>
          <p:nvPr/>
        </p:nvSpPr>
        <p:spPr>
          <a:xfrm>
            <a:off x="1979613" y="2368558"/>
            <a:ext cx="3792618" cy="3731791"/>
          </a:xfrm>
          <a:prstGeom prst="rect">
            <a:avLst/>
          </a:prstGeom>
          <a:noFill/>
        </p:spPr>
        <p:txBody>
          <a:bodyPr wrap="square" rtlCol="0">
            <a:spAutoFit/>
          </a:bodyPr>
          <a:lstStyle/>
          <a:p>
            <a:r>
              <a:rPr lang="en-US" sz="1400" b="1" dirty="0" err="1"/>
              <a:t>AMReX</a:t>
            </a:r>
            <a:r>
              <a:rPr lang="en-US" sz="1400" b="1" dirty="0"/>
              <a:t> - </a:t>
            </a:r>
            <a:r>
              <a:rPr lang="en-US" sz="1400" dirty="0"/>
              <a:t>Lawrence Berkeley National Lab</a:t>
            </a:r>
            <a:endParaRPr lang="en-US" sz="1400" b="1" dirty="0"/>
          </a:p>
          <a:p>
            <a:pPr marL="285755" indent="-285755">
              <a:buFont typeface="Arial" panose="020B0604020202020204" pitchFamily="34" charset="0"/>
              <a:buChar char="•"/>
            </a:pPr>
            <a:r>
              <a:rPr lang="en-US" sz="1400" dirty="0"/>
              <a:t>Designed for </a:t>
            </a:r>
            <a:r>
              <a:rPr lang="en-US" sz="1400" dirty="0" err="1"/>
              <a:t>exascale</a:t>
            </a:r>
            <a:endParaRPr lang="en-US" sz="1400" dirty="0"/>
          </a:p>
          <a:p>
            <a:pPr marL="285755" indent="-285755">
              <a:buFont typeface="Arial" panose="020B0604020202020204" pitchFamily="34" charset="0"/>
              <a:buChar char="•"/>
            </a:pPr>
            <a:r>
              <a:rPr lang="en-US" sz="1400" dirty="0"/>
              <a:t>Node-level heterogeneity</a:t>
            </a:r>
          </a:p>
          <a:p>
            <a:pPr marL="285755" indent="-285755">
              <a:buFont typeface="Arial" panose="020B0604020202020204" pitchFamily="34" charset="0"/>
              <a:buChar char="•"/>
            </a:pPr>
            <a:r>
              <a:rPr lang="en-US" sz="1400" dirty="0"/>
              <a:t>Smart iterators hide parallelization</a:t>
            </a:r>
          </a:p>
          <a:p>
            <a:pPr marL="285755" indent="-285755">
              <a:buFont typeface="Arial" panose="020B0604020202020204" pitchFamily="34" charset="0"/>
              <a:buChar char="•"/>
            </a:pPr>
            <a:endParaRPr lang="en-US" sz="1400" dirty="0"/>
          </a:p>
          <a:p>
            <a:endParaRPr lang="en-US" sz="1400" b="1" dirty="0"/>
          </a:p>
          <a:p>
            <a:r>
              <a:rPr lang="en-US" sz="1400" b="1" dirty="0"/>
              <a:t>Goal</a:t>
            </a:r>
            <a:r>
              <a:rPr lang="en-US" sz="1400" dirty="0"/>
              <a:t>: Replace Paramesh with </a:t>
            </a:r>
            <a:r>
              <a:rPr lang="en-US" sz="1400" dirty="0" err="1"/>
              <a:t>AMReX</a:t>
            </a:r>
            <a:endParaRPr lang="en-US" sz="1400" dirty="0"/>
          </a:p>
          <a:p>
            <a:endParaRPr lang="en-US" sz="1400" dirty="0"/>
          </a:p>
          <a:p>
            <a:r>
              <a:rPr lang="en-US" sz="1400" b="1" dirty="0"/>
              <a:t>Plan</a:t>
            </a:r>
            <a:r>
              <a:rPr lang="en-US" sz="1400" dirty="0"/>
              <a:t>: Getting there from here</a:t>
            </a:r>
          </a:p>
          <a:p>
            <a:pPr marL="285750" indent="-285750">
              <a:buFont typeface="Arial" panose="020B0604020202020204" pitchFamily="34" charset="0"/>
              <a:buChar char="•"/>
            </a:pPr>
            <a:r>
              <a:rPr lang="en-US" sz="1400" dirty="0"/>
              <a:t>On ramping</a:t>
            </a:r>
          </a:p>
          <a:p>
            <a:pPr marL="285750" indent="-285750">
              <a:buFont typeface="Arial" panose="020B0604020202020204" pitchFamily="34" charset="0"/>
              <a:buChar char="•"/>
            </a:pPr>
            <a:r>
              <a:rPr lang="en-US" sz="1400" dirty="0"/>
              <a:t>Design</a:t>
            </a:r>
          </a:p>
          <a:p>
            <a:pPr marL="285750" indent="-285750">
              <a:buFont typeface="Arial" panose="020B0604020202020204" pitchFamily="34" charset="0"/>
              <a:buChar char="•"/>
            </a:pPr>
            <a:r>
              <a:rPr lang="en-US" sz="1400" dirty="0"/>
              <a:t>Intermediate steps</a:t>
            </a:r>
          </a:p>
          <a:p>
            <a:pPr marL="285750" indent="-285750">
              <a:buFont typeface="Arial" panose="020B0604020202020204" pitchFamily="34" charset="0"/>
              <a:buChar char="•"/>
            </a:pPr>
            <a:r>
              <a:rPr lang="en-US" sz="1400" dirty="0"/>
              <a:t>Realizing the goal</a:t>
            </a:r>
          </a:p>
          <a:p>
            <a:pPr marL="285750" indent="-285750">
              <a:buFont typeface="Arial" panose="020B0604020202020204" pitchFamily="34" charset="0"/>
              <a:buChar char="•"/>
            </a:pPr>
            <a:endParaRPr lang="en-US" sz="1400" dirty="0"/>
          </a:p>
          <a:p>
            <a:pPr marL="285755" indent="-285755">
              <a:buFont typeface="Arial" panose="020B0604020202020204" pitchFamily="34" charset="0"/>
              <a:buChar char="•"/>
            </a:pPr>
            <a:endParaRPr lang="en-US" sz="1350" dirty="0"/>
          </a:p>
          <a:p>
            <a:endParaRPr lang="en-US" sz="1350" dirty="0"/>
          </a:p>
          <a:p>
            <a:endParaRPr lang="en-US" sz="1350" dirty="0"/>
          </a:p>
        </p:txBody>
      </p:sp>
    </p:spTree>
    <p:extLst>
      <p:ext uri="{BB962C8B-B14F-4D97-AF65-F5344CB8AC3E}">
        <p14:creationId xmlns:p14="http://schemas.microsoft.com/office/powerpoint/2010/main" val="3273437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609442" y="1056324"/>
            <a:ext cx="11160961" cy="499715"/>
          </a:xfrm>
        </p:spPr>
        <p:txBody>
          <a:bodyPr/>
          <a:lstStyle/>
          <a:p>
            <a:r>
              <a:rPr lang="en-US" dirty="0"/>
              <a:t>Proportionate to the scope</a:t>
            </a:r>
          </a:p>
        </p:txBody>
      </p:sp>
      <p:sp>
        <p:nvSpPr>
          <p:cNvPr id="2" name="Title 1"/>
          <p:cNvSpPr>
            <a:spLocks noGrp="1"/>
          </p:cNvSpPr>
          <p:nvPr>
            <p:ph type="title"/>
          </p:nvPr>
        </p:nvSpPr>
        <p:spPr/>
        <p:txBody>
          <a:bodyPr/>
          <a:lstStyle/>
          <a:p>
            <a:r>
              <a:rPr lang="en-US" dirty="0"/>
              <a:t>Map from Here to There: On ramp plan</a:t>
            </a:r>
          </a:p>
        </p:txBody>
      </p:sp>
      <p:grpSp>
        <p:nvGrpSpPr>
          <p:cNvPr id="3" name="Group 2">
            <a:extLst>
              <a:ext uri="{FF2B5EF4-FFF2-40B4-BE49-F238E27FC236}">
                <a16:creationId xmlns:a16="http://schemas.microsoft.com/office/drawing/2014/main" id="{41AE370A-327D-9C43-8517-F1E76EB7B1B6}"/>
              </a:ext>
            </a:extLst>
          </p:cNvPr>
          <p:cNvGrpSpPr/>
          <p:nvPr/>
        </p:nvGrpSpPr>
        <p:grpSpPr>
          <a:xfrm>
            <a:off x="513931" y="1510292"/>
            <a:ext cx="10657651" cy="4106737"/>
            <a:chOff x="2547937" y="1639461"/>
            <a:chExt cx="8790763" cy="3837415"/>
          </a:xfrm>
        </p:grpSpPr>
        <p:sp>
          <p:nvSpPr>
            <p:cNvPr id="24" name="Rectangle 23">
              <a:extLst>
                <a:ext uri="{FF2B5EF4-FFF2-40B4-BE49-F238E27FC236}">
                  <a16:creationId xmlns:a16="http://schemas.microsoft.com/office/drawing/2014/main" id="{EA7F5CDB-1DF2-6040-88DC-817DEA6FB94D}"/>
                </a:ext>
              </a:extLst>
            </p:cNvPr>
            <p:cNvSpPr/>
            <p:nvPr/>
          </p:nvSpPr>
          <p:spPr>
            <a:xfrm>
              <a:off x="5938837" y="1639461"/>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367713" y="4019133"/>
              <a:ext cx="2831618" cy="1121611"/>
            </a:xfrm>
            <a:prstGeom prst="rect">
              <a:avLst/>
            </a:prstGeom>
            <a:noFill/>
          </p:spPr>
          <p:txBody>
            <a:bodyPr wrap="square" rtlCol="0">
              <a:spAutoFit/>
            </a:bodyPr>
            <a:lstStyle/>
            <a:p>
              <a:r>
                <a:rPr lang="en-US" sz="2400" b="1" dirty="0"/>
                <a:t>Invasive large-scale change in the code - Bad idea</a:t>
              </a:r>
            </a:p>
          </p:txBody>
        </p:sp>
        <p:grpSp>
          <p:nvGrpSpPr>
            <p:cNvPr id="22" name="Group 21"/>
            <p:cNvGrpSpPr/>
            <p:nvPr/>
          </p:nvGrpSpPr>
          <p:grpSpPr>
            <a:xfrm>
              <a:off x="2547937" y="1676400"/>
              <a:ext cx="4660900" cy="1444625"/>
              <a:chOff x="1311275" y="3946525"/>
              <a:chExt cx="4660900" cy="1444625"/>
            </a:xfrm>
          </p:grpSpPr>
          <p:sp>
            <p:nvSpPr>
              <p:cNvPr id="12" name="Rectangle 11"/>
              <p:cNvSpPr/>
              <p:nvPr/>
            </p:nvSpPr>
            <p:spPr>
              <a:xfrm>
                <a:off x="1311275" y="3946525"/>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953000" y="4127500"/>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232400" y="48672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670550" y="45751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648325" y="42195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3263900" y="4279900"/>
                <a:ext cx="1275347" cy="877332"/>
                <a:chOff x="3333750" y="2238375"/>
                <a:chExt cx="1275347" cy="877332"/>
              </a:xfrm>
            </p:grpSpPr>
            <p:sp>
              <p:nvSpPr>
                <p:cNvPr id="20" name="Right Arrow 19"/>
                <p:cNvSpPr/>
                <p:nvPr/>
              </p:nvSpPr>
              <p:spPr>
                <a:xfrm>
                  <a:off x="3429000" y="2238375"/>
                  <a:ext cx="793750" cy="238125"/>
                </a:xfrm>
                <a:prstGeom prst="rightArrow">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333750" y="2746375"/>
                  <a:ext cx="1275347" cy="369332"/>
                </a:xfrm>
                <a:prstGeom prst="rect">
                  <a:avLst/>
                </a:prstGeom>
                <a:noFill/>
              </p:spPr>
              <p:txBody>
                <a:bodyPr wrap="none" rtlCol="0">
                  <a:spAutoFit/>
                </a:bodyPr>
                <a:lstStyle/>
                <a:p>
                  <a:r>
                    <a:rPr lang="en-US" dirty="0"/>
                    <a:t>All at once</a:t>
                  </a:r>
                </a:p>
              </p:txBody>
            </p:sp>
          </p:grpSp>
        </p:grpSp>
        <p:sp>
          <p:nvSpPr>
            <p:cNvPr id="23" name="TextBox 22"/>
            <p:cNvSpPr txBox="1"/>
            <p:nvPr/>
          </p:nvSpPr>
          <p:spPr>
            <a:xfrm>
              <a:off x="8278811" y="1946276"/>
              <a:ext cx="3059889" cy="776500"/>
            </a:xfrm>
            <a:prstGeom prst="rect">
              <a:avLst/>
            </a:prstGeom>
            <a:noFill/>
          </p:spPr>
          <p:txBody>
            <a:bodyPr wrap="square" rtlCol="0">
              <a:spAutoFit/>
            </a:bodyPr>
            <a:lstStyle/>
            <a:p>
              <a:r>
                <a:rPr lang="en-US" sz="2400" b="1" dirty="0"/>
                <a:t>Scattered independent changes - May be OK</a:t>
              </a:r>
            </a:p>
          </p:txBody>
        </p:sp>
        <p:grpSp>
          <p:nvGrpSpPr>
            <p:cNvPr id="26" name="Group 25"/>
            <p:cNvGrpSpPr/>
            <p:nvPr/>
          </p:nvGrpSpPr>
          <p:grpSpPr>
            <a:xfrm>
              <a:off x="2681288" y="4025901"/>
              <a:ext cx="5216525" cy="1450975"/>
              <a:chOff x="1317625" y="1803400"/>
              <a:chExt cx="5216525" cy="1450975"/>
            </a:xfrm>
          </p:grpSpPr>
          <p:sp>
            <p:nvSpPr>
              <p:cNvPr id="7" name="Rectangle 6"/>
              <p:cNvSpPr/>
              <p:nvPr/>
            </p:nvSpPr>
            <p:spPr>
              <a:xfrm>
                <a:off x="1317625" y="1809750"/>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3333750" y="2238375"/>
                <a:ext cx="1275347" cy="877332"/>
                <a:chOff x="3333750" y="2238375"/>
                <a:chExt cx="1275347" cy="877332"/>
              </a:xfrm>
            </p:grpSpPr>
            <p:sp>
              <p:nvSpPr>
                <p:cNvPr id="9" name="Right Arrow 8"/>
                <p:cNvSpPr/>
                <p:nvPr/>
              </p:nvSpPr>
              <p:spPr>
                <a:xfrm>
                  <a:off x="3429000" y="2238375"/>
                  <a:ext cx="793750" cy="238125"/>
                </a:xfrm>
                <a:prstGeom prst="rightArrow">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333750" y="2746375"/>
                  <a:ext cx="1275347" cy="369332"/>
                </a:xfrm>
                <a:prstGeom prst="rect">
                  <a:avLst/>
                </a:prstGeom>
                <a:noFill/>
              </p:spPr>
              <p:txBody>
                <a:bodyPr wrap="none" rtlCol="0">
                  <a:spAutoFit/>
                </a:bodyPr>
                <a:lstStyle/>
                <a:p>
                  <a:r>
                    <a:rPr lang="en-US" dirty="0"/>
                    <a:t>All at once</a:t>
                  </a:r>
                </a:p>
              </p:txBody>
            </p:sp>
          </p:grpSp>
          <p:sp>
            <p:nvSpPr>
              <p:cNvPr id="25" name="Rectangle 24"/>
              <p:cNvSpPr/>
              <p:nvPr/>
            </p:nvSpPr>
            <p:spPr>
              <a:xfrm>
                <a:off x="4692650" y="1803400"/>
                <a:ext cx="1841500" cy="1444625"/>
              </a:xfrm>
              <a:prstGeom prst="rect">
                <a:avLst/>
              </a:prstGeom>
              <a:solidFill>
                <a:schemeClr val="accent1">
                  <a:lumMod val="75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1047566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So how should it be done</a:t>
            </a:r>
          </a:p>
        </p:txBody>
      </p:sp>
      <p:sp>
        <p:nvSpPr>
          <p:cNvPr id="2" name="Title 1"/>
          <p:cNvSpPr>
            <a:spLocks noGrp="1"/>
          </p:cNvSpPr>
          <p:nvPr>
            <p:ph type="title"/>
          </p:nvPr>
        </p:nvSpPr>
        <p:spPr/>
        <p:txBody>
          <a:bodyPr/>
          <a:lstStyle/>
          <a:p>
            <a:r>
              <a:rPr lang="en-US" dirty="0"/>
              <a:t>On ramp plan</a:t>
            </a:r>
          </a:p>
        </p:txBody>
      </p:sp>
      <p:sp>
        <p:nvSpPr>
          <p:cNvPr id="38" name="Content Placeholder 2"/>
          <p:cNvSpPr txBox="1">
            <a:spLocks/>
          </p:cNvSpPr>
          <p:nvPr/>
        </p:nvSpPr>
        <p:spPr>
          <a:xfrm>
            <a:off x="1274614" y="4212877"/>
            <a:ext cx="3422648" cy="1476374"/>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Incrementally if at all possible</a:t>
            </a:r>
          </a:p>
          <a:p>
            <a:r>
              <a:rPr lang="en-US" dirty="0"/>
              <a:t>Small components, verified individually</a:t>
            </a:r>
          </a:p>
          <a:p>
            <a:r>
              <a:rPr lang="en-US" dirty="0"/>
              <a:t>Migrated back, integration tests done</a:t>
            </a:r>
            <a:endParaRPr lang="en-US" b="1" dirty="0"/>
          </a:p>
        </p:txBody>
      </p:sp>
      <p:sp>
        <p:nvSpPr>
          <p:cNvPr id="48" name="Content Placeholder 2"/>
          <p:cNvSpPr txBox="1">
            <a:spLocks/>
          </p:cNvSpPr>
          <p:nvPr/>
        </p:nvSpPr>
        <p:spPr>
          <a:xfrm>
            <a:off x="6777040" y="4962527"/>
            <a:ext cx="2517773" cy="1619249"/>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Alternatively migrate them into new infrastructure</a:t>
            </a:r>
            <a:endParaRPr lang="en-US" b="1" dirty="0"/>
          </a:p>
        </p:txBody>
      </p:sp>
      <p:sp>
        <p:nvSpPr>
          <p:cNvPr id="62" name="Rectangle 61"/>
          <p:cNvSpPr>
            <a:spLocks noChangeAspect="1"/>
          </p:cNvSpPr>
          <p:nvPr/>
        </p:nvSpPr>
        <p:spPr>
          <a:xfrm>
            <a:off x="5167312" y="-1038733"/>
            <a:ext cx="1005840" cy="697598"/>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a:spLocks/>
          </p:cNvSpPr>
          <p:nvPr/>
        </p:nvSpPr>
        <p:spPr>
          <a:xfrm>
            <a:off x="9111297" y="2486024"/>
            <a:ext cx="1005840" cy="735806"/>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a:spLocks noChangeAspect="1"/>
          </p:cNvSpPr>
          <p:nvPr/>
        </p:nvSpPr>
        <p:spPr>
          <a:xfrm>
            <a:off x="6424285" y="1946792"/>
            <a:ext cx="1005840" cy="697598"/>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B722C8-514C-674B-8FB3-AB8A622B54D5}"/>
              </a:ext>
            </a:extLst>
          </p:cNvPr>
          <p:cNvSpPr/>
          <p:nvPr/>
        </p:nvSpPr>
        <p:spPr>
          <a:xfrm>
            <a:off x="2310938" y="2129015"/>
            <a:ext cx="1047404" cy="724912"/>
          </a:xfrm>
          <a:prstGeom prst="rect">
            <a:avLst/>
          </a:prstGeom>
          <a:solidFill>
            <a:schemeClr val="accent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2" name="Rectangle 31">
            <a:extLst>
              <a:ext uri="{FF2B5EF4-FFF2-40B4-BE49-F238E27FC236}">
                <a16:creationId xmlns:a16="http://schemas.microsoft.com/office/drawing/2014/main" id="{902A2560-0350-D043-AF38-76FD415C9311}"/>
              </a:ext>
            </a:extLst>
          </p:cNvPr>
          <p:cNvSpPr/>
          <p:nvPr/>
        </p:nvSpPr>
        <p:spPr>
          <a:xfrm>
            <a:off x="3361112" y="2131790"/>
            <a:ext cx="1047404" cy="724912"/>
          </a:xfrm>
          <a:prstGeom prst="rect">
            <a:avLst/>
          </a:prstGeom>
          <a:solidFill>
            <a:schemeClr val="accent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Rectangle 32">
            <a:extLst>
              <a:ext uri="{FF2B5EF4-FFF2-40B4-BE49-F238E27FC236}">
                <a16:creationId xmlns:a16="http://schemas.microsoft.com/office/drawing/2014/main" id="{8684F94A-8E76-394B-AD45-DBBF207A8BE6}"/>
              </a:ext>
            </a:extLst>
          </p:cNvPr>
          <p:cNvSpPr/>
          <p:nvPr/>
        </p:nvSpPr>
        <p:spPr>
          <a:xfrm>
            <a:off x="2313713" y="2863300"/>
            <a:ext cx="1047404" cy="724912"/>
          </a:xfrm>
          <a:prstGeom prst="rect">
            <a:avLst/>
          </a:prstGeom>
          <a:solidFill>
            <a:schemeClr val="accent2">
              <a:lumMod val="5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37F8F143-98E7-7E42-B52B-478DF5972F51}"/>
              </a:ext>
            </a:extLst>
          </p:cNvPr>
          <p:cNvSpPr/>
          <p:nvPr/>
        </p:nvSpPr>
        <p:spPr>
          <a:xfrm>
            <a:off x="3363887" y="2866075"/>
            <a:ext cx="1047404" cy="724912"/>
          </a:xfrm>
          <a:prstGeom prst="rect">
            <a:avLst/>
          </a:prstGeom>
          <a:solidFill>
            <a:schemeClr val="accent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4" name="Rectangle 43">
            <a:extLst>
              <a:ext uri="{FF2B5EF4-FFF2-40B4-BE49-F238E27FC236}">
                <a16:creationId xmlns:a16="http://schemas.microsoft.com/office/drawing/2014/main" id="{16887F42-82F8-7547-B7B6-0B28508A132D}"/>
              </a:ext>
            </a:extLst>
          </p:cNvPr>
          <p:cNvSpPr/>
          <p:nvPr/>
        </p:nvSpPr>
        <p:spPr>
          <a:xfrm>
            <a:off x="5670232" y="1444865"/>
            <a:ext cx="1047404" cy="724912"/>
          </a:xfrm>
          <a:prstGeom prst="rect">
            <a:avLst/>
          </a:prstGeom>
          <a:solidFill>
            <a:schemeClr val="accent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5" name="Rectangle 44">
            <a:extLst>
              <a:ext uri="{FF2B5EF4-FFF2-40B4-BE49-F238E27FC236}">
                <a16:creationId xmlns:a16="http://schemas.microsoft.com/office/drawing/2014/main" id="{029DD99D-D604-E14E-AC2F-1FB01F8E1DB3}"/>
              </a:ext>
            </a:extLst>
          </p:cNvPr>
          <p:cNvSpPr/>
          <p:nvPr/>
        </p:nvSpPr>
        <p:spPr>
          <a:xfrm>
            <a:off x="6720406" y="1447640"/>
            <a:ext cx="1047404" cy="724912"/>
          </a:xfrm>
          <a:prstGeom prst="rect">
            <a:avLst/>
          </a:prstGeom>
          <a:solidFill>
            <a:schemeClr val="accent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6" name="Rectangle 45">
            <a:extLst>
              <a:ext uri="{FF2B5EF4-FFF2-40B4-BE49-F238E27FC236}">
                <a16:creationId xmlns:a16="http://schemas.microsoft.com/office/drawing/2014/main" id="{53F0BAC2-23E2-2443-A171-88149324A267}"/>
              </a:ext>
            </a:extLst>
          </p:cNvPr>
          <p:cNvSpPr/>
          <p:nvPr/>
        </p:nvSpPr>
        <p:spPr>
          <a:xfrm>
            <a:off x="5673007" y="2179150"/>
            <a:ext cx="1047404" cy="724912"/>
          </a:xfrm>
          <a:prstGeom prst="rect">
            <a:avLst/>
          </a:prstGeom>
          <a:solidFill>
            <a:schemeClr val="accent2">
              <a:lumMod val="5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7" name="Rectangle 46">
            <a:extLst>
              <a:ext uri="{FF2B5EF4-FFF2-40B4-BE49-F238E27FC236}">
                <a16:creationId xmlns:a16="http://schemas.microsoft.com/office/drawing/2014/main" id="{2083F296-E1DE-AE4C-8E7E-F6181DAA5E00}"/>
              </a:ext>
            </a:extLst>
          </p:cNvPr>
          <p:cNvSpPr/>
          <p:nvPr/>
        </p:nvSpPr>
        <p:spPr>
          <a:xfrm>
            <a:off x="6723181" y="2181925"/>
            <a:ext cx="1047404" cy="724912"/>
          </a:xfrm>
          <a:prstGeom prst="rect">
            <a:avLst/>
          </a:prstGeom>
          <a:solidFill>
            <a:schemeClr val="accent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0" name="Rectangle 49">
            <a:extLst>
              <a:ext uri="{FF2B5EF4-FFF2-40B4-BE49-F238E27FC236}">
                <a16:creationId xmlns:a16="http://schemas.microsoft.com/office/drawing/2014/main" id="{D13592CF-05A1-0943-B427-B335DECC4C19}"/>
              </a:ext>
            </a:extLst>
          </p:cNvPr>
          <p:cNvSpPr/>
          <p:nvPr/>
        </p:nvSpPr>
        <p:spPr>
          <a:xfrm>
            <a:off x="750912" y="2129015"/>
            <a:ext cx="1047404" cy="72491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4" name="Rectangle 63">
            <a:extLst>
              <a:ext uri="{FF2B5EF4-FFF2-40B4-BE49-F238E27FC236}">
                <a16:creationId xmlns:a16="http://schemas.microsoft.com/office/drawing/2014/main" id="{EFDBAAFB-E542-1A4F-965D-EDBBDD821A8F}"/>
              </a:ext>
            </a:extLst>
          </p:cNvPr>
          <p:cNvSpPr/>
          <p:nvPr/>
        </p:nvSpPr>
        <p:spPr>
          <a:xfrm>
            <a:off x="2310938" y="2866075"/>
            <a:ext cx="1047404" cy="724912"/>
          </a:xfrm>
          <a:prstGeom prst="rect">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5" name="Rectangle 64">
            <a:extLst>
              <a:ext uri="{FF2B5EF4-FFF2-40B4-BE49-F238E27FC236}">
                <a16:creationId xmlns:a16="http://schemas.microsoft.com/office/drawing/2014/main" id="{B74F39F8-7556-4540-98E4-58F3E1CDD690}"/>
              </a:ext>
            </a:extLst>
          </p:cNvPr>
          <p:cNvSpPr/>
          <p:nvPr/>
        </p:nvSpPr>
        <p:spPr>
          <a:xfrm>
            <a:off x="3352791" y="2849707"/>
            <a:ext cx="1047404" cy="724912"/>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6" name="Rectangle 65">
            <a:extLst>
              <a:ext uri="{FF2B5EF4-FFF2-40B4-BE49-F238E27FC236}">
                <a16:creationId xmlns:a16="http://schemas.microsoft.com/office/drawing/2014/main" id="{037C2C90-7AAF-9C4A-9C81-6ECAFE0F616A}"/>
              </a:ext>
            </a:extLst>
          </p:cNvPr>
          <p:cNvSpPr/>
          <p:nvPr/>
        </p:nvSpPr>
        <p:spPr>
          <a:xfrm>
            <a:off x="3363887" y="2143377"/>
            <a:ext cx="1047404" cy="724912"/>
          </a:xfrm>
          <a:prstGeom prst="rect">
            <a:avLst/>
          </a:prstGeom>
          <a:solidFill>
            <a:schemeClr val="tx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a:extLst>
              <a:ext uri="{FF2B5EF4-FFF2-40B4-BE49-F238E27FC236}">
                <a16:creationId xmlns:a16="http://schemas.microsoft.com/office/drawing/2014/main" id="{C120471F-6A04-FF4D-92D8-D695F80E93E6}"/>
              </a:ext>
            </a:extLst>
          </p:cNvPr>
          <p:cNvSpPr/>
          <p:nvPr/>
        </p:nvSpPr>
        <p:spPr>
          <a:xfrm>
            <a:off x="7767810" y="3056481"/>
            <a:ext cx="2097578" cy="1485456"/>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3" name="Rectangle 72">
            <a:extLst>
              <a:ext uri="{FF2B5EF4-FFF2-40B4-BE49-F238E27FC236}">
                <a16:creationId xmlns:a16="http://schemas.microsoft.com/office/drawing/2014/main" id="{943FECC2-B1E2-BE42-8EBE-F638D0A5B32F}"/>
              </a:ext>
            </a:extLst>
          </p:cNvPr>
          <p:cNvSpPr/>
          <p:nvPr/>
        </p:nvSpPr>
        <p:spPr>
          <a:xfrm>
            <a:off x="7777062" y="3064600"/>
            <a:ext cx="1047404" cy="72491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4" name="Rectangle 73">
            <a:extLst>
              <a:ext uri="{FF2B5EF4-FFF2-40B4-BE49-F238E27FC236}">
                <a16:creationId xmlns:a16="http://schemas.microsoft.com/office/drawing/2014/main" id="{EC15B652-0F36-4941-96E3-B780222F3624}"/>
              </a:ext>
            </a:extLst>
          </p:cNvPr>
          <p:cNvSpPr/>
          <p:nvPr/>
        </p:nvSpPr>
        <p:spPr>
          <a:xfrm>
            <a:off x="8833718" y="3078987"/>
            <a:ext cx="1047404" cy="724912"/>
          </a:xfrm>
          <a:prstGeom prst="rect">
            <a:avLst/>
          </a:prstGeom>
          <a:solidFill>
            <a:schemeClr val="accent1">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5" name="Rectangle 74">
            <a:extLst>
              <a:ext uri="{FF2B5EF4-FFF2-40B4-BE49-F238E27FC236}">
                <a16:creationId xmlns:a16="http://schemas.microsoft.com/office/drawing/2014/main" id="{97A7D01F-2E52-4D4F-8A79-830B1B3C4664}"/>
              </a:ext>
            </a:extLst>
          </p:cNvPr>
          <p:cNvSpPr/>
          <p:nvPr/>
        </p:nvSpPr>
        <p:spPr>
          <a:xfrm>
            <a:off x="7779837" y="3798885"/>
            <a:ext cx="1047404" cy="724912"/>
          </a:xfrm>
          <a:prstGeom prst="rect">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6" name="Rectangle 75">
            <a:extLst>
              <a:ext uri="{FF2B5EF4-FFF2-40B4-BE49-F238E27FC236}">
                <a16:creationId xmlns:a16="http://schemas.microsoft.com/office/drawing/2014/main" id="{120ED1E5-DD74-474B-938A-354E1AC92FFD}"/>
              </a:ext>
            </a:extLst>
          </p:cNvPr>
          <p:cNvSpPr/>
          <p:nvPr/>
        </p:nvSpPr>
        <p:spPr>
          <a:xfrm>
            <a:off x="8830011" y="3818285"/>
            <a:ext cx="1047404" cy="724912"/>
          </a:xfrm>
          <a:prstGeom prst="rect">
            <a:avLst/>
          </a:prstGeom>
          <a:solidFill>
            <a:schemeClr val="accent3">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5328288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12711 0 " pathEditMode="relative" ptsTypes="AA">
                                      <p:cBhvr>
                                        <p:cTn id="6" dur="2000" fill="hold"/>
                                        <p:tgtEl>
                                          <p:spTgt spid="6"/>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50"/>
                                        </p:tgtEl>
                                        <p:attrNameLst>
                                          <p:attrName>style.visibility</p:attrName>
                                        </p:attrNameLst>
                                      </p:cBhvr>
                                      <p:to>
                                        <p:strVal val="visible"/>
                                      </p:to>
                                    </p:set>
                                  </p:childTnLst>
                                </p:cTn>
                              </p:par>
                            </p:childTnLst>
                          </p:cTn>
                        </p:par>
                        <p:par>
                          <p:cTn id="10" fill="hold">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par>
                          <p:cTn id="13" fill="hold">
                            <p:stCondLst>
                              <p:cond delay="2000"/>
                            </p:stCondLst>
                            <p:childTnLst>
                              <p:par>
                                <p:cTn id="14" presetID="0" presetClass="path" presetSubtype="0" accel="50000" decel="50000" fill="hold" grpId="1" nodeType="afterEffect">
                                  <p:stCondLst>
                                    <p:cond delay="0"/>
                                  </p:stCondLst>
                                  <p:childTnLst>
                                    <p:animMotion origin="layout" path="M 0 0 L 0.12829 0 " pathEditMode="relative" ptsTypes="AA">
                                      <p:cBhvr>
                                        <p:cTn id="15" dur="2000" fill="hold"/>
                                        <p:tgtEl>
                                          <p:spTgt spid="50"/>
                                        </p:tgtEl>
                                        <p:attrNameLst>
                                          <p:attrName>ppt_x</p:attrName>
                                          <p:attrName>ppt_y</p:attrName>
                                        </p:attrNameLst>
                                      </p:cBhvr>
                                    </p:animMotion>
                                  </p:childTnLst>
                                </p:cTn>
                              </p:par>
                            </p:childTnLst>
                          </p:cTn>
                        </p:par>
                        <p:par>
                          <p:cTn id="16" fill="hold">
                            <p:stCondLst>
                              <p:cond delay="4000"/>
                            </p:stCondLst>
                            <p:childTnLst>
                              <p:par>
                                <p:cTn id="17" presetID="1" presetClass="entr" presetSubtype="0" fill="hold" grpId="0" nodeType="after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grpId="0" nodeType="afterEffect">
                                  <p:stCondLst>
                                    <p:cond delay="0"/>
                                  </p:stCondLst>
                                  <p:childTnLst>
                                    <p:set>
                                      <p:cBhvr>
                                        <p:cTn id="21" dur="1" fill="hold">
                                          <p:stCondLst>
                                            <p:cond delay="0"/>
                                          </p:stCondLst>
                                        </p:cTn>
                                        <p:tgtEl>
                                          <p:spTgt spid="65"/>
                                        </p:tgtEl>
                                        <p:attrNameLst>
                                          <p:attrName>style.visibility</p:attrName>
                                        </p:attrNameLst>
                                      </p:cBhvr>
                                      <p:to>
                                        <p:strVal val="visible"/>
                                      </p:to>
                                    </p:set>
                                  </p:childTnLst>
                                </p:cTn>
                              </p:par>
                            </p:childTnLst>
                          </p:cTn>
                        </p:par>
                        <p:par>
                          <p:cTn id="22" fill="hold">
                            <p:stCondLst>
                              <p:cond delay="4000"/>
                            </p:stCondLst>
                            <p:childTnLst>
                              <p:par>
                                <p:cTn id="23" presetID="1" presetClass="entr" presetSubtype="0" fill="hold" grpId="0" nodeType="after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2"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2"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2"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0" nodeType="clickEffect">
                                  <p:stCondLst>
                                    <p:cond delay="0"/>
                                  </p:stCondLst>
                                  <p:childTnLst>
                                    <p:animMotion origin="layout" path="M -0.00131 -0.01967 L 0.171 0.2382 " pathEditMode="relative" rAng="0" ptsTypes="AA">
                                      <p:cBhvr>
                                        <p:cTn id="44" dur="2000" fill="hold"/>
                                        <p:tgtEl>
                                          <p:spTgt spid="46"/>
                                        </p:tgtEl>
                                        <p:attrNameLst>
                                          <p:attrName>ppt_x</p:attrName>
                                          <p:attrName>ppt_y</p:attrName>
                                        </p:attrNameLst>
                                      </p:cBhvr>
                                      <p:rCtr x="8609" y="12894"/>
                                    </p:animMotion>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7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grpId="0" nodeType="clickEffect">
                                  <p:stCondLst>
                                    <p:cond delay="0"/>
                                  </p:stCondLst>
                                  <p:childTnLst>
                                    <p:animMotion origin="layout" path="M -0.01016 -0.02199 L 0.17192 0.23635 " pathEditMode="relative" rAng="0" ptsTypes="AA">
                                      <p:cBhvr>
                                        <p:cTn id="51" dur="2000" fill="hold"/>
                                        <p:tgtEl>
                                          <p:spTgt spid="47"/>
                                        </p:tgtEl>
                                        <p:attrNameLst>
                                          <p:attrName>ppt_x</p:attrName>
                                          <p:attrName>ppt_y</p:attrName>
                                        </p:attrNameLst>
                                      </p:cBhvr>
                                      <p:rCtr x="9104" y="12917"/>
                                    </p:animMotion>
                                  </p:childTnLst>
                                </p:cTn>
                              </p:par>
                            </p:childTnLst>
                          </p:cTn>
                        </p:par>
                        <p:par>
                          <p:cTn id="52" fill="hold">
                            <p:stCondLst>
                              <p:cond delay="2000"/>
                            </p:stCondLst>
                            <p:childTnLst>
                              <p:par>
                                <p:cTn id="53" presetID="1" presetClass="entr" presetSubtype="0" fill="hold" grpId="0" nodeType="after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0" presetClass="path" presetSubtype="0" accel="50000" decel="50000" fill="hold" grpId="0" nodeType="clickEffect">
                                  <p:stCondLst>
                                    <p:cond delay="0"/>
                                  </p:stCondLst>
                                  <p:childTnLst>
                                    <p:animMotion origin="layout" path="M -0.01368 -0.02083 L 0.17283 0.23588 " pathEditMode="relative" ptsTypes="AA">
                                      <p:cBhvr>
                                        <p:cTn id="58" dur="2000" fill="hold"/>
                                        <p:tgtEl>
                                          <p:spTgt spid="45"/>
                                        </p:tgtEl>
                                        <p:attrNameLst>
                                          <p:attrName>ppt_x</p:attrName>
                                          <p:attrName>ppt_y</p:attrName>
                                        </p:attrNameLst>
                                      </p:cBhvr>
                                    </p:animMotion>
                                  </p:childTnLst>
                                </p:cTn>
                              </p:par>
                            </p:childTnLst>
                          </p:cTn>
                        </p:par>
                        <p:par>
                          <p:cTn id="59" fill="hold">
                            <p:stCondLst>
                              <p:cond delay="2000"/>
                            </p:stCondLst>
                            <p:childTnLst>
                              <p:par>
                                <p:cTn id="60" presetID="1" presetClass="entr" presetSubtype="0" fill="hold" grpId="0" nodeType="afterEffect">
                                  <p:stCondLst>
                                    <p:cond delay="0"/>
                                  </p:stCondLst>
                                  <p:childTnLst>
                                    <p:set>
                                      <p:cBhvr>
                                        <p:cTn id="61" dur="1" fill="hold">
                                          <p:stCondLst>
                                            <p:cond delay="0"/>
                                          </p:stCondLst>
                                        </p:cTn>
                                        <p:tgtEl>
                                          <p:spTgt spid="7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0" presetClass="path" presetSubtype="0" accel="50000" decel="50000" fill="hold" grpId="0" nodeType="clickEffect">
                                  <p:stCondLst>
                                    <p:cond delay="0"/>
                                  </p:stCondLst>
                                  <p:childTnLst>
                                    <p:animMotion origin="layout" path="M -0.01042 -0.00996 L 0.17152 0.23078 " pathEditMode="relative" rAng="0" ptsTypes="AA">
                                      <p:cBhvr>
                                        <p:cTn id="65" dur="2000" fill="hold"/>
                                        <p:tgtEl>
                                          <p:spTgt spid="44"/>
                                        </p:tgtEl>
                                        <p:attrNameLst>
                                          <p:attrName>ppt_x</p:attrName>
                                          <p:attrName>ppt_y</p:attrName>
                                        </p:attrNameLst>
                                      </p:cBhvr>
                                      <p:rCtr x="9091" y="12037"/>
                                    </p:animMotion>
                                  </p:childTnLst>
                                </p:cTn>
                              </p:par>
                            </p:childTnLst>
                          </p:cTn>
                        </p:par>
                        <p:par>
                          <p:cTn id="66" fill="hold">
                            <p:stCondLst>
                              <p:cond delay="2000"/>
                            </p:stCondLst>
                            <p:childTnLst>
                              <p:par>
                                <p:cTn id="67" presetID="1" presetClass="entr" presetSubtype="0" fill="hold" grpId="0" nodeType="after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1"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30" grpId="0" animBg="1"/>
      <p:bldP spid="6" grpId="0" animBg="1"/>
      <p:bldP spid="6" grpId="1" animBg="1"/>
      <p:bldP spid="44" grpId="0" animBg="1"/>
      <p:bldP spid="44" grpId="1" animBg="1"/>
      <p:bldP spid="44" grpId="2" animBg="1"/>
      <p:bldP spid="45" grpId="0" animBg="1"/>
      <p:bldP spid="45" grpId="1" animBg="1"/>
      <p:bldP spid="45" grpId="2" animBg="1"/>
      <p:bldP spid="46" grpId="0" animBg="1"/>
      <p:bldP spid="46" grpId="1" animBg="1"/>
      <p:bldP spid="46" grpId="2" animBg="1"/>
      <p:bldP spid="47" grpId="0" animBg="1"/>
      <p:bldP spid="47" grpId="1" animBg="1"/>
      <p:bldP spid="47" grpId="2" animBg="1"/>
      <p:bldP spid="50" grpId="0" animBg="1"/>
      <p:bldP spid="50" grpId="1" animBg="1"/>
      <p:bldP spid="64" grpId="0" animBg="1"/>
      <p:bldP spid="65" grpId="0" animBg="1"/>
      <p:bldP spid="66" grpId="0" animBg="1"/>
      <p:bldP spid="8" grpId="0" animBg="1"/>
      <p:bldP spid="73" grpId="0" animBg="1"/>
      <p:bldP spid="74" grpId="0" animBg="1"/>
      <p:bldP spid="75" grpId="0" animBg="1"/>
      <p:bldP spid="7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49BC78A-2129-044B-8A6D-F16300932E44}"/>
              </a:ext>
            </a:extLst>
          </p:cNvPr>
          <p:cNvSpPr>
            <a:spLocks noGrp="1"/>
          </p:cNvSpPr>
          <p:nvPr>
            <p:ph idx="1"/>
          </p:nvPr>
        </p:nvSpPr>
        <p:spPr>
          <a:xfrm>
            <a:off x="609442" y="1699995"/>
            <a:ext cx="5176761" cy="4422776"/>
          </a:xfrm>
        </p:spPr>
        <p:txBody>
          <a:bodyPr/>
          <a:lstStyle/>
          <a:p>
            <a:r>
              <a:rPr lang="en-US" dirty="0"/>
              <a:t>Paramesh &amp; </a:t>
            </a:r>
            <a:r>
              <a:rPr lang="en-US" dirty="0" err="1"/>
              <a:t>AMReX</a:t>
            </a:r>
            <a:r>
              <a:rPr lang="en-US" dirty="0"/>
              <a:t> coexist</a:t>
            </a:r>
          </a:p>
          <a:p>
            <a:r>
              <a:rPr lang="en-US" dirty="0"/>
              <a:t>Adapt interfaces to suit </a:t>
            </a:r>
            <a:r>
              <a:rPr lang="en-US" dirty="0" err="1"/>
              <a:t>AMReX</a:t>
            </a:r>
            <a:endParaRPr lang="en-US" dirty="0"/>
          </a:p>
          <a:p>
            <a:r>
              <a:rPr lang="en-US" dirty="0"/>
              <a:t>Refactor Paramesh implementation</a:t>
            </a:r>
          </a:p>
          <a:p>
            <a:r>
              <a:rPr lang="en-US" dirty="0"/>
              <a:t>Compare </a:t>
            </a:r>
            <a:r>
              <a:rPr lang="en-US" dirty="0" err="1"/>
              <a:t>AMReX</a:t>
            </a:r>
            <a:r>
              <a:rPr lang="en-US" dirty="0"/>
              <a:t> implementation against Paramesh implementation</a:t>
            </a:r>
          </a:p>
        </p:txBody>
      </p:sp>
      <p:sp>
        <p:nvSpPr>
          <p:cNvPr id="2" name="Title 1">
            <a:extLst>
              <a:ext uri="{FF2B5EF4-FFF2-40B4-BE49-F238E27FC236}">
                <a16:creationId xmlns:a16="http://schemas.microsoft.com/office/drawing/2014/main" id="{38362FA2-72C4-7C41-B7F0-91610CDA4FCD}"/>
              </a:ext>
            </a:extLst>
          </p:cNvPr>
          <p:cNvSpPr>
            <a:spLocks noGrp="1"/>
          </p:cNvSpPr>
          <p:nvPr>
            <p:ph type="title"/>
          </p:nvPr>
        </p:nvSpPr>
        <p:spPr/>
        <p:txBody>
          <a:bodyPr/>
          <a:lstStyle/>
          <a:p>
            <a:r>
              <a:rPr lang="en-US" dirty="0"/>
              <a:t>Map From Here to There</a:t>
            </a:r>
          </a:p>
        </p:txBody>
      </p:sp>
      <p:pic>
        <p:nvPicPr>
          <p:cNvPr id="6" name="Content Placeholder 6">
            <a:extLst>
              <a:ext uri="{FF2B5EF4-FFF2-40B4-BE49-F238E27FC236}">
                <a16:creationId xmlns:a16="http://schemas.microsoft.com/office/drawing/2014/main" id="{B1335BCA-D8BF-E443-8C8A-0E5C03ACD007}"/>
              </a:ext>
            </a:extLst>
          </p:cNvPr>
          <p:cNvPicPr>
            <a:picLocks noChangeAspect="1"/>
          </p:cNvPicPr>
          <p:nvPr/>
        </p:nvPicPr>
        <p:blipFill>
          <a:blip r:embed="rId2"/>
          <a:stretch>
            <a:fillRect/>
          </a:stretch>
        </p:blipFill>
        <p:spPr>
          <a:xfrm>
            <a:off x="5731572" y="1429414"/>
            <a:ext cx="5800599" cy="3999171"/>
          </a:xfrm>
          <a:prstGeom prst="rect">
            <a:avLst/>
          </a:prstGeom>
        </p:spPr>
      </p:pic>
    </p:spTree>
    <p:extLst>
      <p:ext uri="{BB962C8B-B14F-4D97-AF65-F5344CB8AC3E}">
        <p14:creationId xmlns:p14="http://schemas.microsoft.com/office/powerpoint/2010/main" val="40826600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38DDAD-3F9C-AC4F-A5FD-450E33F06672}"/>
              </a:ext>
            </a:extLst>
          </p:cNvPr>
          <p:cNvPicPr>
            <a:picLocks noChangeAspect="1"/>
          </p:cNvPicPr>
          <p:nvPr/>
        </p:nvPicPr>
        <p:blipFill>
          <a:blip r:embed="rId2"/>
          <a:stretch>
            <a:fillRect/>
          </a:stretch>
        </p:blipFill>
        <p:spPr>
          <a:xfrm>
            <a:off x="395926" y="1124654"/>
            <a:ext cx="7315200" cy="4141410"/>
          </a:xfrm>
          <a:prstGeom prst="rect">
            <a:avLst/>
          </a:prstGeom>
        </p:spPr>
      </p:pic>
      <p:sp>
        <p:nvSpPr>
          <p:cNvPr id="3" name="Title 1">
            <a:extLst>
              <a:ext uri="{FF2B5EF4-FFF2-40B4-BE49-F238E27FC236}">
                <a16:creationId xmlns:a16="http://schemas.microsoft.com/office/drawing/2014/main" id="{751C3202-86CA-8A4F-9676-1D487D0263F1}"/>
              </a:ext>
            </a:extLst>
          </p:cNvPr>
          <p:cNvSpPr>
            <a:spLocks noGrp="1"/>
          </p:cNvSpPr>
          <p:nvPr>
            <p:ph type="title"/>
          </p:nvPr>
        </p:nvSpPr>
        <p:spPr>
          <a:xfrm>
            <a:off x="365760" y="411480"/>
            <a:ext cx="11376442" cy="510909"/>
          </a:xfrm>
        </p:spPr>
        <p:txBody>
          <a:bodyPr/>
          <a:lstStyle/>
          <a:p>
            <a:r>
              <a:rPr lang="en-US" dirty="0"/>
              <a:t>Look at the Running Example</a:t>
            </a:r>
          </a:p>
        </p:txBody>
      </p:sp>
      <p:sp>
        <p:nvSpPr>
          <p:cNvPr id="5" name="Content Placeholder 2">
            <a:extLst>
              <a:ext uri="{FF2B5EF4-FFF2-40B4-BE49-F238E27FC236}">
                <a16:creationId xmlns:a16="http://schemas.microsoft.com/office/drawing/2014/main" id="{A171101B-6E48-1348-B025-173671AB4A36}"/>
              </a:ext>
            </a:extLst>
          </p:cNvPr>
          <p:cNvSpPr txBox="1">
            <a:spLocks/>
          </p:cNvSpPr>
          <p:nvPr/>
        </p:nvSpPr>
        <p:spPr bwMode="auto">
          <a:xfrm>
            <a:off x="7836125" y="1877694"/>
            <a:ext cx="3362919" cy="31026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Link to the code</a:t>
            </a:r>
          </a:p>
          <a:p>
            <a:r>
              <a:rPr lang="en-US" dirty="0"/>
              <a:t>Monolithic code</a:t>
            </a:r>
          </a:p>
          <a:p>
            <a:r>
              <a:rPr lang="en-US" dirty="0"/>
              <a:t>Make it modular and more maintainable</a:t>
            </a:r>
          </a:p>
        </p:txBody>
      </p:sp>
    </p:spTree>
    <p:extLst>
      <p:ext uri="{BB962C8B-B14F-4D97-AF65-F5344CB8AC3E}">
        <p14:creationId xmlns:p14="http://schemas.microsoft.com/office/powerpoint/2010/main" val="2969362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A886B-5378-AC44-A634-5A0F2DFC4BA7}"/>
              </a:ext>
            </a:extLst>
          </p:cNvPr>
          <p:cNvSpPr>
            <a:spLocks noGrp="1"/>
          </p:cNvSpPr>
          <p:nvPr>
            <p:ph idx="1"/>
          </p:nvPr>
        </p:nvSpPr>
        <p:spPr/>
        <p:txBody>
          <a:bodyPr/>
          <a:lstStyle/>
          <a:p>
            <a:pPr marL="0" indent="0">
              <a:buNone/>
            </a:pPr>
            <a:r>
              <a:rPr lang="en-US" b="1" dirty="0"/>
              <a:t>Design</a:t>
            </a:r>
          </a:p>
          <a:p>
            <a:r>
              <a:rPr lang="en-US" dirty="0"/>
              <a:t>Degree &amp; scope of change</a:t>
            </a:r>
          </a:p>
          <a:p>
            <a:r>
              <a:rPr lang="en-US" dirty="0"/>
              <a:t>Formulate initial requirements</a:t>
            </a:r>
          </a:p>
          <a:p>
            <a:pPr marL="0" indent="0">
              <a:buNone/>
            </a:pPr>
            <a:r>
              <a:rPr lang="en-US" b="1" dirty="0"/>
              <a:t>Prototyping</a:t>
            </a:r>
          </a:p>
          <a:p>
            <a:r>
              <a:rPr lang="en-US" dirty="0"/>
              <a:t>Explore &amp; test design decisions</a:t>
            </a:r>
          </a:p>
          <a:p>
            <a:r>
              <a:rPr lang="en-US" dirty="0"/>
              <a:t>Update requirements</a:t>
            </a:r>
          </a:p>
          <a:p>
            <a:pPr marL="0" indent="0">
              <a:buNone/>
            </a:pPr>
            <a:r>
              <a:rPr lang="en-US" b="1" dirty="0"/>
              <a:t>Implementation</a:t>
            </a:r>
          </a:p>
          <a:p>
            <a:r>
              <a:rPr lang="en-US" dirty="0"/>
              <a:t>Recover from prototyping</a:t>
            </a:r>
          </a:p>
          <a:p>
            <a:r>
              <a:rPr lang="en-US" dirty="0"/>
              <a:t>Expand &amp; implement design decisions</a:t>
            </a:r>
          </a:p>
        </p:txBody>
      </p:sp>
      <p:sp>
        <p:nvSpPr>
          <p:cNvPr id="2" name="Title 1">
            <a:extLst>
              <a:ext uri="{FF2B5EF4-FFF2-40B4-BE49-F238E27FC236}">
                <a16:creationId xmlns:a16="http://schemas.microsoft.com/office/drawing/2014/main" id="{38362FA2-72C4-7C41-B7F0-91610CDA4FCD}"/>
              </a:ext>
            </a:extLst>
          </p:cNvPr>
          <p:cNvSpPr>
            <a:spLocks noGrp="1"/>
          </p:cNvSpPr>
          <p:nvPr>
            <p:ph type="title"/>
          </p:nvPr>
        </p:nvSpPr>
        <p:spPr/>
        <p:txBody>
          <a:bodyPr/>
          <a:lstStyle/>
          <a:p>
            <a:r>
              <a:rPr lang="en-US" dirty="0"/>
              <a:t>Refactoring plan</a:t>
            </a:r>
          </a:p>
        </p:txBody>
      </p:sp>
      <p:pic>
        <p:nvPicPr>
          <p:cNvPr id="6" name="Content Placeholder 6">
            <a:extLst>
              <a:ext uri="{FF2B5EF4-FFF2-40B4-BE49-F238E27FC236}">
                <a16:creationId xmlns:a16="http://schemas.microsoft.com/office/drawing/2014/main" id="{B1335BCA-D8BF-E443-8C8A-0E5C03ACD007}"/>
              </a:ext>
            </a:extLst>
          </p:cNvPr>
          <p:cNvPicPr>
            <a:picLocks noChangeAspect="1"/>
          </p:cNvPicPr>
          <p:nvPr/>
        </p:nvPicPr>
        <p:blipFill>
          <a:blip r:embed="rId2"/>
          <a:stretch>
            <a:fillRect/>
          </a:stretch>
        </p:blipFill>
        <p:spPr>
          <a:xfrm>
            <a:off x="5985163" y="1322568"/>
            <a:ext cx="5800599" cy="3999171"/>
          </a:xfrm>
          <a:prstGeom prst="rect">
            <a:avLst/>
          </a:prstGeom>
        </p:spPr>
      </p:pic>
    </p:spTree>
    <p:extLst>
      <p:ext uri="{BB962C8B-B14F-4D97-AF65-F5344CB8AC3E}">
        <p14:creationId xmlns:p14="http://schemas.microsoft.com/office/powerpoint/2010/main" val="2474383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3" y="1699995"/>
            <a:ext cx="7215424" cy="4422776"/>
          </a:xfrm>
        </p:spPr>
        <p:txBody>
          <a:bodyPr/>
          <a:lstStyle/>
          <a:p>
            <a:r>
              <a:rPr lang="en-US" dirty="0"/>
              <a:t>Derive and understand principal definitions &amp; abstractions</a:t>
            </a:r>
          </a:p>
          <a:p>
            <a:r>
              <a:rPr lang="en-US" dirty="0"/>
              <a:t>Collect &amp; understand Paramesh/</a:t>
            </a:r>
            <a:r>
              <a:rPr lang="en-US" dirty="0" err="1"/>
              <a:t>AMReX</a:t>
            </a:r>
            <a:r>
              <a:rPr lang="en-US" dirty="0"/>
              <a:t> constraints</a:t>
            </a:r>
          </a:p>
          <a:p>
            <a:pPr lvl="1"/>
            <a:r>
              <a:rPr lang="en-US" dirty="0"/>
              <a:t>Generally useful design due to two sets of constraints?</a:t>
            </a:r>
          </a:p>
          <a:p>
            <a:r>
              <a:rPr lang="en-US" dirty="0"/>
              <a:t>Collect &amp; understand physics unit requirements on Grid unit</a:t>
            </a:r>
          </a:p>
          <a:p>
            <a:r>
              <a:rPr lang="en-US" dirty="0"/>
              <a:t>Design fundamental data structures &amp; update interface</a:t>
            </a:r>
          </a:p>
          <a:p>
            <a:endParaRPr lang="en-US" dirty="0"/>
          </a:p>
        </p:txBody>
      </p:sp>
      <p:sp>
        <p:nvSpPr>
          <p:cNvPr id="4" name="Text Placeholder 3"/>
          <p:cNvSpPr>
            <a:spLocks noGrp="1"/>
          </p:cNvSpPr>
          <p:nvPr>
            <p:ph type="body" sz="quarter" idx="12"/>
          </p:nvPr>
        </p:nvSpPr>
        <p:spPr/>
        <p:txBody>
          <a:bodyPr/>
          <a:lstStyle/>
          <a:p>
            <a:r>
              <a:rPr lang="en-US" dirty="0"/>
              <a:t>Sit, think, hypothesize, &amp; argue</a:t>
            </a:r>
          </a:p>
        </p:txBody>
      </p:sp>
      <p:sp>
        <p:nvSpPr>
          <p:cNvPr id="2" name="Title 1"/>
          <p:cNvSpPr>
            <a:spLocks noGrp="1"/>
          </p:cNvSpPr>
          <p:nvPr>
            <p:ph type="title"/>
          </p:nvPr>
        </p:nvSpPr>
        <p:spPr/>
        <p:txBody>
          <a:bodyPr/>
          <a:lstStyle/>
          <a:p>
            <a:r>
              <a:rPr lang="en-US" dirty="0"/>
              <a:t>Phase 1 - design</a:t>
            </a:r>
          </a:p>
        </p:txBody>
      </p:sp>
      <p:pic>
        <p:nvPicPr>
          <p:cNvPr id="6" name="Content Placeholder 6">
            <a:extLst>
              <a:ext uri="{FF2B5EF4-FFF2-40B4-BE49-F238E27FC236}">
                <a16:creationId xmlns:a16="http://schemas.microsoft.com/office/drawing/2014/main" id="{BE129BF6-74B7-AC40-8FB9-DB093DFFFCB8}"/>
              </a:ext>
            </a:extLst>
          </p:cNvPr>
          <p:cNvPicPr>
            <a:picLocks noChangeAspect="1"/>
          </p:cNvPicPr>
          <p:nvPr/>
        </p:nvPicPr>
        <p:blipFill>
          <a:blip r:embed="rId3"/>
          <a:stretch>
            <a:fillRect/>
          </a:stretch>
        </p:blipFill>
        <p:spPr>
          <a:xfrm>
            <a:off x="7740254" y="742521"/>
            <a:ext cx="3920248" cy="2702780"/>
          </a:xfrm>
          <a:prstGeom prst="rect">
            <a:avLst/>
          </a:prstGeom>
        </p:spPr>
      </p:pic>
    </p:spTree>
    <p:extLst>
      <p:ext uri="{BB962C8B-B14F-4D97-AF65-F5344CB8AC3E}">
        <p14:creationId xmlns:p14="http://schemas.microsoft.com/office/powerpoint/2010/main" val="1168320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Implement new data structures</a:t>
            </a:r>
          </a:p>
          <a:p>
            <a:pPr lvl="1"/>
            <a:r>
              <a:rPr lang="en-US" dirty="0"/>
              <a:t>Evolve design/implementation by iterating between Paramesh &amp; </a:t>
            </a:r>
            <a:r>
              <a:rPr lang="en-US" dirty="0" err="1"/>
              <a:t>AMReX</a:t>
            </a:r>
            <a:endParaRPr lang="en-US" dirty="0"/>
          </a:p>
          <a:p>
            <a:r>
              <a:rPr lang="en-US" dirty="0"/>
              <a:t>Explore Grid/physics unit interface</a:t>
            </a:r>
          </a:p>
          <a:p>
            <a:pPr lvl="1"/>
            <a:r>
              <a:rPr lang="en-US" dirty="0" err="1">
                <a:latin typeface="American Typewriter"/>
              </a:rPr>
              <a:t>simpleUnsplit</a:t>
            </a:r>
            <a:r>
              <a:rPr lang="en-US" dirty="0"/>
              <a:t> Hydro unit</a:t>
            </a:r>
          </a:p>
          <a:p>
            <a:pPr lvl="1"/>
            <a:r>
              <a:rPr lang="en-US" dirty="0"/>
              <a:t>A simplified implementation </a:t>
            </a:r>
          </a:p>
          <a:p>
            <a:pPr lvl="2"/>
            <a:r>
              <a:rPr lang="en-US" dirty="0"/>
              <a:t>No need to be physically correct</a:t>
            </a:r>
          </a:p>
          <a:p>
            <a:pPr lvl="2"/>
            <a:r>
              <a:rPr lang="en-US" dirty="0"/>
              <a:t>Exercise the grid interface identically to the real solver</a:t>
            </a:r>
          </a:p>
          <a:p>
            <a:r>
              <a:rPr lang="en-US" dirty="0"/>
              <a:t>Discover use patterns of data structures and Grid unit interface</a:t>
            </a:r>
          </a:p>
          <a:p>
            <a:r>
              <a:rPr lang="en-US" dirty="0"/>
              <a:t>Adjust requirements &amp; interfaces</a:t>
            </a:r>
          </a:p>
        </p:txBody>
      </p:sp>
      <p:sp>
        <p:nvSpPr>
          <p:cNvPr id="4" name="Text Placeholder 3"/>
          <p:cNvSpPr>
            <a:spLocks noGrp="1"/>
          </p:cNvSpPr>
          <p:nvPr>
            <p:ph type="body" sz="quarter" idx="12"/>
          </p:nvPr>
        </p:nvSpPr>
        <p:spPr/>
        <p:txBody>
          <a:bodyPr/>
          <a:lstStyle/>
          <a:p>
            <a:r>
              <a:rPr lang="en-US" dirty="0"/>
              <a:t>Quick, dirty, &amp; light</a:t>
            </a:r>
          </a:p>
        </p:txBody>
      </p:sp>
      <p:sp>
        <p:nvSpPr>
          <p:cNvPr id="2" name="Title 1"/>
          <p:cNvSpPr>
            <a:spLocks noGrp="1"/>
          </p:cNvSpPr>
          <p:nvPr>
            <p:ph type="title"/>
          </p:nvPr>
        </p:nvSpPr>
        <p:spPr/>
        <p:txBody>
          <a:bodyPr/>
          <a:lstStyle/>
          <a:p>
            <a:r>
              <a:rPr lang="en-US" dirty="0"/>
              <a:t>Phase 2 - prototyping</a:t>
            </a:r>
          </a:p>
        </p:txBody>
      </p:sp>
      <p:pic>
        <p:nvPicPr>
          <p:cNvPr id="8" name="Content Placeholder 6">
            <a:extLst>
              <a:ext uri="{FF2B5EF4-FFF2-40B4-BE49-F238E27FC236}">
                <a16:creationId xmlns:a16="http://schemas.microsoft.com/office/drawing/2014/main" id="{D1725CE7-DB47-9B4D-A456-7B53B876087D}"/>
              </a:ext>
            </a:extLst>
          </p:cNvPr>
          <p:cNvPicPr>
            <a:picLocks noChangeAspect="1"/>
          </p:cNvPicPr>
          <p:nvPr/>
        </p:nvPicPr>
        <p:blipFill>
          <a:blip r:embed="rId3"/>
          <a:stretch>
            <a:fillRect/>
          </a:stretch>
        </p:blipFill>
        <p:spPr>
          <a:xfrm>
            <a:off x="7865514" y="1322569"/>
            <a:ext cx="3920248" cy="2702780"/>
          </a:xfrm>
          <a:prstGeom prst="rect">
            <a:avLst/>
          </a:prstGeom>
        </p:spPr>
      </p:pic>
    </p:spTree>
    <p:extLst>
      <p:ext uri="{BB962C8B-B14F-4D97-AF65-F5344CB8AC3E}">
        <p14:creationId xmlns:p14="http://schemas.microsoft.com/office/powerpoint/2010/main" val="1364586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Derive &amp; implement lessons learned</a:t>
            </a:r>
          </a:p>
          <a:p>
            <a:pPr lvl="1"/>
            <a:r>
              <a:rPr lang="en-US" dirty="0"/>
              <a:t>Clean code &amp; inline documentation</a:t>
            </a:r>
          </a:p>
          <a:p>
            <a:r>
              <a:rPr lang="en-US" dirty="0"/>
              <a:t>Update </a:t>
            </a:r>
            <a:r>
              <a:rPr lang="en-US" dirty="0">
                <a:latin typeface="American Typewriter"/>
              </a:rPr>
              <a:t>Unsplit</a:t>
            </a:r>
            <a:r>
              <a:rPr lang="en-US" dirty="0"/>
              <a:t> Hydro</a:t>
            </a:r>
          </a:p>
          <a:p>
            <a:r>
              <a:rPr lang="en-US" dirty="0"/>
              <a:t>Hybrid FLASH</a:t>
            </a:r>
          </a:p>
          <a:p>
            <a:pPr lvl="1"/>
            <a:r>
              <a:rPr lang="en-US" dirty="0" err="1"/>
              <a:t>AMReX</a:t>
            </a:r>
            <a:r>
              <a:rPr lang="en-US" dirty="0"/>
              <a:t> manages data</a:t>
            </a:r>
          </a:p>
          <a:p>
            <a:pPr lvl="1"/>
            <a:r>
              <a:rPr lang="en-US" dirty="0"/>
              <a:t>Paramesh drives AMR</a:t>
            </a:r>
          </a:p>
          <a:p>
            <a:r>
              <a:rPr lang="en-US" dirty="0"/>
              <a:t>Fully-functioning simulation with </a:t>
            </a:r>
            <a:r>
              <a:rPr lang="en-US" dirty="0" err="1"/>
              <a:t>AMReX</a:t>
            </a:r>
            <a:endParaRPr lang="en-US" dirty="0"/>
          </a:p>
          <a:p>
            <a:r>
              <a:rPr lang="en-US" dirty="0"/>
              <a:t>Prune old code</a:t>
            </a:r>
          </a:p>
        </p:txBody>
      </p:sp>
      <p:sp>
        <p:nvSpPr>
          <p:cNvPr id="4" name="Text Placeholder 3"/>
          <p:cNvSpPr>
            <a:spLocks noGrp="1"/>
          </p:cNvSpPr>
          <p:nvPr>
            <p:ph type="body" sz="quarter" idx="12"/>
          </p:nvPr>
        </p:nvSpPr>
        <p:spPr/>
        <p:txBody>
          <a:bodyPr/>
          <a:lstStyle/>
          <a:p>
            <a:r>
              <a:rPr lang="en-US" dirty="0"/>
              <a:t>Toward quantifiable success &amp; Continuous Integration</a:t>
            </a:r>
          </a:p>
        </p:txBody>
      </p:sp>
      <p:sp>
        <p:nvSpPr>
          <p:cNvPr id="2" name="Title 1"/>
          <p:cNvSpPr>
            <a:spLocks noGrp="1"/>
          </p:cNvSpPr>
          <p:nvPr>
            <p:ph type="title"/>
          </p:nvPr>
        </p:nvSpPr>
        <p:spPr/>
        <p:txBody>
          <a:bodyPr/>
          <a:lstStyle/>
          <a:p>
            <a:r>
              <a:rPr lang="en-US" dirty="0"/>
              <a:t>Phase 3 - implementation</a:t>
            </a:r>
          </a:p>
        </p:txBody>
      </p:sp>
      <p:pic>
        <p:nvPicPr>
          <p:cNvPr id="8" name="Content Placeholder 6">
            <a:extLst>
              <a:ext uri="{FF2B5EF4-FFF2-40B4-BE49-F238E27FC236}">
                <a16:creationId xmlns:a16="http://schemas.microsoft.com/office/drawing/2014/main" id="{14FAF8D2-597A-954B-B566-18213163275F}"/>
              </a:ext>
            </a:extLst>
          </p:cNvPr>
          <p:cNvPicPr>
            <a:picLocks noChangeAspect="1"/>
          </p:cNvPicPr>
          <p:nvPr/>
        </p:nvPicPr>
        <p:blipFill>
          <a:blip r:embed="rId3"/>
          <a:stretch>
            <a:fillRect/>
          </a:stretch>
        </p:blipFill>
        <p:spPr>
          <a:xfrm>
            <a:off x="7398973" y="1602806"/>
            <a:ext cx="3920248" cy="2702780"/>
          </a:xfrm>
          <a:prstGeom prst="rect">
            <a:avLst/>
          </a:prstGeom>
        </p:spPr>
      </p:pic>
    </p:spTree>
    <p:extLst>
      <p:ext uri="{BB962C8B-B14F-4D97-AF65-F5344CB8AC3E}">
        <p14:creationId xmlns:p14="http://schemas.microsoft.com/office/powerpoint/2010/main" val="2001945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Developers should know what the end code should be</a:t>
            </a:r>
          </a:p>
          <a:p>
            <a:pPr lvl="1"/>
            <a:r>
              <a:rPr lang="en-US" dirty="0"/>
              <a:t>They will do the code implementation</a:t>
            </a:r>
          </a:p>
          <a:p>
            <a:pPr lvl="1"/>
            <a:r>
              <a:rPr lang="en-US" dirty="0"/>
              <a:t>You may need to develop some possibly throwaway code</a:t>
            </a:r>
          </a:p>
          <a:p>
            <a:pPr lvl="2"/>
            <a:r>
              <a:rPr lang="en-US" dirty="0"/>
              <a:t>Often that ends up being useful in unexpected ways</a:t>
            </a:r>
          </a:p>
          <a:p>
            <a:pPr marL="0" indent="0">
              <a:buNone/>
            </a:pPr>
            <a:r>
              <a:rPr lang="en-US" b="1" dirty="0"/>
              <a:t>Process and policies are important</a:t>
            </a:r>
          </a:p>
          <a:p>
            <a:r>
              <a:rPr lang="en-US" dirty="0"/>
              <a:t>Managing branch divergence</a:t>
            </a:r>
          </a:p>
          <a:p>
            <a:r>
              <a:rPr lang="en-US" dirty="0"/>
              <a:t>Any code pruning</a:t>
            </a:r>
          </a:p>
          <a:p>
            <a:r>
              <a:rPr lang="en-US" dirty="0"/>
              <a:t>Schedule of testing</a:t>
            </a:r>
          </a:p>
          <a:p>
            <a:r>
              <a:rPr lang="en-US" dirty="0"/>
              <a:t>Schedule of integration and release</a:t>
            </a:r>
          </a:p>
          <a:p>
            <a:pPr lvl="1"/>
            <a:r>
              <a:rPr lang="en-US" dirty="0"/>
              <a:t>Release may be external or just to the internal users</a:t>
            </a:r>
          </a:p>
        </p:txBody>
      </p:sp>
      <p:sp>
        <p:nvSpPr>
          <p:cNvPr id="4" name="Text Placeholder 3"/>
          <p:cNvSpPr>
            <a:spLocks noGrp="1"/>
          </p:cNvSpPr>
          <p:nvPr>
            <p:ph type="body" sz="quarter" idx="12"/>
          </p:nvPr>
        </p:nvSpPr>
        <p:spPr/>
        <p:txBody>
          <a:bodyPr/>
          <a:lstStyle/>
          <a:p>
            <a:r>
              <a:rPr lang="en-US" dirty="0"/>
              <a:t>Procedures and policies</a:t>
            </a:r>
          </a:p>
        </p:txBody>
      </p:sp>
      <p:sp>
        <p:nvSpPr>
          <p:cNvPr id="2" name="Title 1"/>
          <p:cNvSpPr>
            <a:spLocks noGrp="1"/>
          </p:cNvSpPr>
          <p:nvPr>
            <p:ph type="title"/>
          </p:nvPr>
        </p:nvSpPr>
        <p:spPr/>
        <p:txBody>
          <a:bodyPr/>
          <a:lstStyle/>
          <a:p>
            <a:r>
              <a:rPr lang="en-US" dirty="0"/>
              <a:t>Important Takeaways </a:t>
            </a:r>
          </a:p>
        </p:txBody>
      </p:sp>
    </p:spTree>
    <p:extLst>
      <p:ext uri="{BB962C8B-B14F-4D97-AF65-F5344CB8AC3E}">
        <p14:creationId xmlns:p14="http://schemas.microsoft.com/office/powerpoint/2010/main" val="1457048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99172B-778A-2947-9C4B-DBBD6A70A1D0}"/>
              </a:ext>
            </a:extLst>
          </p:cNvPr>
          <p:cNvSpPr>
            <a:spLocks noGrp="1"/>
          </p:cNvSpPr>
          <p:nvPr>
            <p:ph type="title"/>
          </p:nvPr>
        </p:nvSpPr>
        <p:spPr/>
        <p:txBody>
          <a:bodyPr/>
          <a:lstStyle/>
          <a:p>
            <a:r>
              <a:rPr lang="en-US" dirty="0"/>
              <a:t>Other resources</a:t>
            </a:r>
          </a:p>
        </p:txBody>
      </p:sp>
      <p:sp>
        <p:nvSpPr>
          <p:cNvPr id="2" name="Content Placeholder 1">
            <a:extLst>
              <a:ext uri="{FF2B5EF4-FFF2-40B4-BE49-F238E27FC236}">
                <a16:creationId xmlns:a16="http://schemas.microsoft.com/office/drawing/2014/main" id="{58E36989-607A-4773-98F6-31302A8EF43C}"/>
              </a:ext>
            </a:extLst>
          </p:cNvPr>
          <p:cNvSpPr>
            <a:spLocks noGrp="1"/>
          </p:cNvSpPr>
          <p:nvPr>
            <p:ph idx="1"/>
          </p:nvPr>
        </p:nvSpPr>
        <p:spPr>
          <a:xfrm>
            <a:off x="365760" y="919565"/>
            <a:ext cx="11369809" cy="4047778"/>
          </a:xfrm>
        </p:spPr>
        <p:txBody>
          <a:bodyPr/>
          <a:lstStyle/>
          <a:p>
            <a:r>
              <a:rPr lang="en-US" sz="2000" dirty="0"/>
              <a:t>Software testing levels and definitions:</a:t>
            </a:r>
          </a:p>
          <a:p>
            <a:pPr lvl="1">
              <a:spcBef>
                <a:spcPts val="200"/>
              </a:spcBef>
            </a:pPr>
            <a:r>
              <a:rPr lang="en-US" sz="1800" dirty="0">
                <a:hlinkClick r:id="rId2"/>
              </a:rPr>
              <a:t>http://www.tutorialspoint.com/software_testing/software_testing_levels.htm</a:t>
            </a:r>
            <a:endParaRPr lang="en-US" sz="1800" dirty="0"/>
          </a:p>
          <a:p>
            <a:r>
              <a:rPr lang="en-US" sz="2000" dirty="0"/>
              <a:t>Working Effectively with Legacy Code, Michael Feathers.  </a:t>
            </a:r>
          </a:p>
          <a:p>
            <a:pPr lvl="1">
              <a:spcBef>
                <a:spcPts val="200"/>
              </a:spcBef>
            </a:pPr>
            <a:r>
              <a:rPr lang="en-US" sz="1800" dirty="0"/>
              <a:t>The legacy software change algorithm described in this book is very straight-forward and powerful for anyone working on a code that has insufficient testing.</a:t>
            </a:r>
          </a:p>
          <a:p>
            <a:r>
              <a:rPr lang="en-US" sz="2000" dirty="0"/>
              <a:t>Code Complete, Steve McConnell.  Includes testing advice.</a:t>
            </a:r>
          </a:p>
          <a:p>
            <a:r>
              <a:rPr lang="en-US" sz="2000" dirty="0"/>
              <a:t>Software Carpentry: </a:t>
            </a:r>
            <a:r>
              <a:rPr lang="en-US" sz="2000" dirty="0">
                <a:hlinkClick r:id="rId3"/>
              </a:rPr>
              <a:t>http://katyhuff.github.io/python-testing/</a:t>
            </a:r>
            <a:endParaRPr lang="en-US" sz="2000" dirty="0"/>
          </a:p>
          <a:p>
            <a:r>
              <a:rPr lang="en-US" sz="2000" dirty="0"/>
              <a:t>Tutorial from Udacity: </a:t>
            </a:r>
            <a:r>
              <a:rPr lang="en-US" sz="2000" dirty="0">
                <a:hlinkClick r:id="rId4"/>
              </a:rPr>
              <a:t>https://www.udacity.com/course/software-testing--cs258</a:t>
            </a:r>
            <a:endParaRPr lang="en-US" sz="2000" dirty="0"/>
          </a:p>
          <a:p>
            <a:r>
              <a:rPr lang="en-US" sz="2000" dirty="0"/>
              <a:t>Papers on testing:</a:t>
            </a:r>
          </a:p>
          <a:p>
            <a:pPr lvl="1">
              <a:spcBef>
                <a:spcPts val="200"/>
              </a:spcBef>
            </a:pPr>
            <a:r>
              <a:rPr lang="en-US" sz="1800" dirty="0">
                <a:hlinkClick r:id="rId5"/>
              </a:rPr>
              <a:t>http://www.sciencedirect.com/science/article/pii/S0950584914001232</a:t>
            </a:r>
            <a:r>
              <a:rPr lang="en-US" sz="1800" dirty="0"/>
              <a:t> </a:t>
            </a:r>
          </a:p>
          <a:p>
            <a:pPr lvl="1">
              <a:spcBef>
                <a:spcPts val="200"/>
              </a:spcBef>
            </a:pPr>
            <a:r>
              <a:rPr lang="en-US" sz="1800" dirty="0">
                <a:hlinkClick r:id="rId6"/>
              </a:rPr>
              <a:t>https://www.researchgate.net/publication/264697060_Ongoing_verification_of_a_multiphysics_community_code_FLASH</a:t>
            </a:r>
            <a:endParaRPr lang="en-US" sz="1800" dirty="0"/>
          </a:p>
          <a:p>
            <a:r>
              <a:rPr lang="en-US" sz="2000" dirty="0"/>
              <a:t>Resources for </a:t>
            </a:r>
            <a:r>
              <a:rPr lang="en-US" sz="2000" dirty="0" err="1"/>
              <a:t>Trilinos</a:t>
            </a:r>
            <a:r>
              <a:rPr lang="en-US" sz="2000" dirty="0"/>
              <a:t> testing:</a:t>
            </a:r>
          </a:p>
          <a:p>
            <a:pPr lvl="1">
              <a:spcBef>
                <a:spcPts val="200"/>
              </a:spcBef>
            </a:pPr>
            <a:r>
              <a:rPr lang="en-US" sz="1800" dirty="0" err="1"/>
              <a:t>Trilinos</a:t>
            </a:r>
            <a:r>
              <a:rPr lang="en-US" sz="1800" dirty="0"/>
              <a:t> testing policy: </a:t>
            </a:r>
            <a:r>
              <a:rPr lang="en-US" sz="1800" dirty="0">
                <a:hlinkClick r:id="rId7"/>
              </a:rPr>
              <a:t>https://github.com/trilinos/Trilinos/wiki/Trilinos-Testing-Policy</a:t>
            </a:r>
            <a:endParaRPr lang="en-US" sz="1800" dirty="0"/>
          </a:p>
          <a:p>
            <a:pPr lvl="1">
              <a:spcBef>
                <a:spcPts val="200"/>
              </a:spcBef>
            </a:pPr>
            <a:r>
              <a:rPr lang="en-US" sz="1800" dirty="0" err="1"/>
              <a:t>Trilinos</a:t>
            </a:r>
            <a:r>
              <a:rPr lang="en-US" sz="1800" dirty="0"/>
              <a:t> test harness: </a:t>
            </a:r>
            <a:r>
              <a:rPr lang="en-US" sz="1800" dirty="0">
                <a:hlinkClick r:id="rId8"/>
              </a:rPr>
              <a:t>https://github.com/trilinos/Trilinos/wiki/Policies--%7C-Testing</a:t>
            </a:r>
            <a:endParaRPr lang="en-US" sz="1800" dirty="0"/>
          </a:p>
          <a:p>
            <a:endParaRPr lang="en-US" sz="2000" dirty="0"/>
          </a:p>
        </p:txBody>
      </p:sp>
      <p:sp>
        <p:nvSpPr>
          <p:cNvPr id="5" name="Rectangle 4">
            <a:extLst>
              <a:ext uri="{FF2B5EF4-FFF2-40B4-BE49-F238E27FC236}">
                <a16:creationId xmlns:a16="http://schemas.microsoft.com/office/drawing/2014/main" id="{070ADB8E-B746-0E4A-AE46-0B7B889565C4}"/>
              </a:ext>
            </a:extLst>
          </p:cNvPr>
          <p:cNvSpPr/>
          <p:nvPr/>
        </p:nvSpPr>
        <p:spPr>
          <a:xfrm>
            <a:off x="3276600" y="1600200"/>
            <a:ext cx="8077200" cy="4183838"/>
          </a:xfrm>
          <a:prstGeom prst="rect">
            <a:avLst/>
          </a:prstGeom>
        </p:spPr>
        <p:txBody>
          <a:bodyPr wrap="square">
            <a:noAutofit/>
          </a:bodyPr>
          <a:lstStyle/>
          <a:p>
            <a:pPr marL="0" indent="0">
              <a:buNone/>
            </a:pPr>
            <a:endParaRPr lang="en-US" dirty="0"/>
          </a:p>
        </p:txBody>
      </p:sp>
    </p:spTree>
    <p:extLst>
      <p:ext uri="{BB962C8B-B14F-4D97-AF65-F5344CB8AC3E}">
        <p14:creationId xmlns:p14="http://schemas.microsoft.com/office/powerpoint/2010/main" val="3913942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solidFill>
            <a:schemeClr val="tx2">
              <a:lumMod val="75000"/>
              <a:alpha val="90000"/>
            </a:schemeClr>
          </a:solidFill>
        </p:spPr>
        <p:txBody>
          <a:bodyPr/>
          <a:lstStyle/>
          <a:p>
            <a:endParaRPr lang="en-US" dirty="0"/>
          </a:p>
          <a:p>
            <a:r>
              <a:rPr lang="en-US" dirty="0"/>
              <a:t>To have good outcome from refactoring</a:t>
            </a:r>
          </a:p>
          <a:p>
            <a:pPr marL="514350" indent="-514350">
              <a:buClr>
                <a:schemeClr val="bg1"/>
              </a:buClr>
              <a:buFont typeface="+mj-lt"/>
              <a:buAutoNum type="arabicPeriod"/>
            </a:pPr>
            <a:r>
              <a:rPr lang="en-US" dirty="0"/>
              <a:t>Know why</a:t>
            </a:r>
          </a:p>
          <a:p>
            <a:pPr marL="514350" indent="-514350">
              <a:buClr>
                <a:schemeClr val="bg1"/>
              </a:buClr>
              <a:buFont typeface="+mj-lt"/>
              <a:buAutoNum type="arabicPeriod"/>
            </a:pPr>
            <a:r>
              <a:rPr lang="en-US" dirty="0"/>
              <a:t>Know how much</a:t>
            </a:r>
          </a:p>
          <a:p>
            <a:pPr marL="514350" indent="-514350">
              <a:buClr>
                <a:schemeClr val="bg1"/>
              </a:buClr>
              <a:buFont typeface="+mj-lt"/>
              <a:buAutoNum type="arabicPeriod"/>
            </a:pPr>
            <a:r>
              <a:rPr lang="en-US" dirty="0"/>
              <a:t>Know the cost</a:t>
            </a:r>
          </a:p>
          <a:p>
            <a:pPr marL="514350" indent="-514350">
              <a:buClr>
                <a:schemeClr val="bg1"/>
              </a:buClr>
              <a:buFont typeface="+mj-lt"/>
              <a:buAutoNum type="arabicPeriod"/>
            </a:pPr>
            <a:r>
              <a:rPr lang="en-US" dirty="0"/>
              <a:t>Plan</a:t>
            </a:r>
          </a:p>
          <a:p>
            <a:pPr marL="514350" indent="-514350">
              <a:buClr>
                <a:schemeClr val="bg1"/>
              </a:buClr>
              <a:buFont typeface="+mj-lt"/>
              <a:buAutoNum type="arabicPeriod"/>
            </a:pPr>
            <a:r>
              <a:rPr lang="en-US" dirty="0"/>
              <a:t>Have strong testing and verification</a:t>
            </a:r>
          </a:p>
          <a:p>
            <a:pPr marL="514350" indent="-514350">
              <a:buClr>
                <a:schemeClr val="bg1"/>
              </a:buClr>
              <a:buFont typeface="+mj-lt"/>
              <a:buAutoNum type="arabicPeriod"/>
            </a:pPr>
            <a:r>
              <a:rPr lang="en-US" dirty="0"/>
              <a:t>Get buy-in from stakeholders</a:t>
            </a:r>
          </a:p>
        </p:txBody>
      </p:sp>
    </p:spTree>
    <p:extLst>
      <p:ext uri="{BB962C8B-B14F-4D97-AF65-F5344CB8AC3E}">
        <p14:creationId xmlns:p14="http://schemas.microsoft.com/office/powerpoint/2010/main" val="4007319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879117"/>
          <a:ext cx="11127467" cy="556260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 (Central TZ)</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9:30am-9:45am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9:45am-10:15am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Katherine M. Riley, ANL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10:15am-10:45am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a:t>
                      </a:r>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10:45am-11:00am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Git Workflows</a:t>
                      </a:r>
                      <a:endParaRPr lang="en-US" sz="1600" dirty="0"/>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i="1" dirty="0">
                          <a:solidFill>
                            <a:schemeClr val="tx2"/>
                          </a:solidFill>
                          <a:effectLst/>
                        </a:rPr>
                        <a:t>11:00am-11:15am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Break (and Q&amp;A with speakers)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chemeClr val="tx2"/>
                        </a:solidFill>
                      </a:endParaRP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0" u="none" strike="noStrike" dirty="0">
                          <a:solidFill>
                            <a:schemeClr val="tx1"/>
                          </a:solidFill>
                          <a:effectLst/>
                          <a:latin typeface="Arial" panose="020B0604020202020204" pitchFamily="34" charset="0"/>
                        </a:rPr>
                        <a:t>11:15am-12:00pm</a:t>
                      </a:r>
                      <a:endParaRPr lang="en-US" sz="3600" i="0" dirty="0">
                        <a:solidFill>
                          <a:schemeClr val="tx1"/>
                        </a:solidFill>
                        <a:effectLst/>
                      </a:endParaRPr>
                    </a:p>
                  </a:txBody>
                  <a:tcPr marL="63500" marR="63500" marT="63500" marB="63500"/>
                </a:tc>
                <a:tc>
                  <a:txBody>
                    <a:bodyPr/>
                    <a:lstStyle/>
                    <a:p>
                      <a:pPr>
                        <a:lnSpc>
                          <a:spcPct val="100000"/>
                        </a:lnSpc>
                      </a:pPr>
                      <a:r>
                        <a:rPr lang="en-US" sz="1600" i="0" dirty="0">
                          <a:solidFill>
                            <a:schemeClr val="tx1"/>
                          </a:solidFill>
                        </a:rPr>
                        <a:t>04</a:t>
                      </a:r>
                    </a:p>
                  </a:txBody>
                  <a:tcPr/>
                </a:tc>
                <a:tc>
                  <a:txBody>
                    <a:bodyPr/>
                    <a:lstStyle/>
                    <a:p>
                      <a:pPr>
                        <a:lnSpc>
                          <a:spcPct val="100000"/>
                        </a:lnSpc>
                      </a:pPr>
                      <a:r>
                        <a:rPr lang="en-US" sz="1600" b="0" i="0" u="none" strike="noStrike" kern="1200" dirty="0">
                          <a:solidFill>
                            <a:schemeClr val="tx1"/>
                          </a:solidFill>
                          <a:effectLst/>
                          <a:latin typeface="+mn-lt"/>
                          <a:ea typeface="+mn-ea"/>
                          <a:cs typeface="+mn-cs"/>
                        </a:rPr>
                        <a:t>Software Design</a:t>
                      </a:r>
                      <a:endParaRPr lang="en-US" sz="1600" i="0" dirty="0">
                        <a:solidFill>
                          <a:schemeClr val="tx1"/>
                        </a:solidFill>
                      </a:endParaRPr>
                    </a:p>
                  </a:txBody>
                  <a:tcPr/>
                </a:tc>
                <a:tc>
                  <a:txBody>
                    <a:bodyPr/>
                    <a:lstStyle/>
                    <a:p>
                      <a:pPr>
                        <a:lnSpc>
                          <a:spcPct val="100000"/>
                        </a:lnSpc>
                      </a:pPr>
                      <a:r>
                        <a:rPr lang="en-US" sz="1600" i="0" dirty="0">
                          <a:solidFill>
                            <a:schemeClr val="tx1"/>
                          </a:solidFill>
                        </a:rPr>
                        <a:t>Anshu Dubey, ANL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i="0" dirty="0">
                          <a:solidFill>
                            <a:schemeClr val="tx1"/>
                          </a:solidFill>
                          <a:effectLst/>
                        </a:rPr>
                        <a:t>12:00pm-12:45pm</a:t>
                      </a:r>
                    </a:p>
                  </a:txBody>
                  <a:tcPr marL="63500" marR="63500" marT="63500" marB="63500"/>
                </a:tc>
                <a:tc>
                  <a:txBody>
                    <a:bodyPr/>
                    <a:lstStyle/>
                    <a:p>
                      <a:pPr>
                        <a:lnSpc>
                          <a:spcPct val="100000"/>
                        </a:lnSpc>
                      </a:pPr>
                      <a:r>
                        <a:rPr lang="en-US" sz="1600" i="0" dirty="0">
                          <a:solidFill>
                            <a:schemeClr val="tx1"/>
                          </a:solidFill>
                        </a:rPr>
                        <a:t>05</a:t>
                      </a:r>
                    </a:p>
                  </a:txBody>
                  <a:tcPr/>
                </a:tc>
                <a:tc>
                  <a:txBody>
                    <a:bodyPr/>
                    <a:lstStyle/>
                    <a:p>
                      <a:pPr>
                        <a:lnSpc>
                          <a:spcPct val="100000"/>
                        </a:lnSpc>
                      </a:pPr>
                      <a:r>
                        <a:rPr lang="en-US" sz="1600" i="0" dirty="0">
                          <a:solidFill>
                            <a:schemeClr val="tx1"/>
                          </a:solidFill>
                        </a:rPr>
                        <a:t>Software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073672808"/>
                  </a:ext>
                </a:extLst>
              </a:tr>
              <a:tr h="370840">
                <a:tc>
                  <a:txBody>
                    <a:bodyPr/>
                    <a:lstStyle/>
                    <a:p>
                      <a:pPr rtl="0" fontAlgn="t">
                        <a:spcBef>
                          <a:spcPts val="0"/>
                        </a:spcBef>
                        <a:spcAft>
                          <a:spcPts val="0"/>
                        </a:spcAft>
                      </a:pPr>
                      <a:r>
                        <a:rPr lang="en-US" sz="1600" b="0" i="1" u="none" strike="noStrike" dirty="0">
                          <a:solidFill>
                            <a:schemeClr val="tx2"/>
                          </a:solidFill>
                          <a:effectLst/>
                          <a:latin typeface="Arial" panose="020B0604020202020204" pitchFamily="34" charset="0"/>
                        </a:rPr>
                        <a:t>12:45pm-1:45pm</a:t>
                      </a:r>
                      <a:endParaRPr lang="en-US" sz="3600" i="1" dirty="0">
                        <a:solidFill>
                          <a:schemeClr val="tx2"/>
                        </a:solidFill>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Lunch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1:45pm-2:00pm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Agile Methodologies Redux</a:t>
                      </a:r>
                    </a:p>
                  </a:txBody>
                  <a:tcPr/>
                </a:tc>
                <a:tc>
                  <a:txBody>
                    <a:bodyPr/>
                    <a:lstStyle/>
                    <a:p>
                      <a:pPr>
                        <a:lnSpc>
                          <a:spcPct val="100000"/>
                        </a:lnSpc>
                      </a:pPr>
                      <a:r>
                        <a:rPr lang="en-US" sz="1600" dirty="0"/>
                        <a:t>James M. </a:t>
                      </a:r>
                      <a:r>
                        <a:rPr lang="en-US" sz="1600" dirty="0" err="1"/>
                        <a:t>Willenbing</a:t>
                      </a:r>
                      <a:r>
                        <a:rPr lang="en-US" sz="1600" dirty="0"/>
                        <a:t>, SNL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2:00pm-3:00pm</a:t>
                      </a: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t>Refactoring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600" i="1" dirty="0">
                          <a:solidFill>
                            <a:schemeClr val="tx2"/>
                          </a:solidFill>
                          <a:effectLst/>
                        </a:rPr>
                        <a:t>3:00pm-3:15pm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2072727661"/>
                  </a:ext>
                </a:extLst>
              </a:tr>
              <a:tr h="370840">
                <a:tc>
                  <a:txBody>
                    <a:bodyPr/>
                    <a:lstStyle/>
                    <a:p>
                      <a:pPr rtl="0" fontAlgn="t">
                        <a:spcBef>
                          <a:spcPts val="0"/>
                        </a:spcBef>
                        <a:spcAft>
                          <a:spcPts val="0"/>
                        </a:spcAft>
                      </a:pPr>
                      <a:r>
                        <a:rPr lang="en-US" sz="1600" dirty="0">
                          <a:effectLst/>
                        </a:rPr>
                        <a:t>3:15pm-3:45pm</a:t>
                      </a:r>
                    </a:p>
                  </a:txBody>
                  <a:tcPr marL="63500" marR="63500" marT="63500" marB="63500"/>
                </a:tc>
                <a:tc>
                  <a:txBody>
                    <a:bodyPr/>
                    <a:lstStyle/>
                    <a:p>
                      <a:pPr>
                        <a:lnSpc>
                          <a:spcPct val="100000"/>
                        </a:lnSpc>
                      </a:pPr>
                      <a:r>
                        <a:rPr lang="en-US" sz="1600" i="0" dirty="0"/>
                        <a:t>08</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Mark C. Miller, LLNL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600" dirty="0">
                          <a:effectLst/>
                        </a:rPr>
                        <a:t>3:45pm-4:30pm</a:t>
                      </a:r>
                    </a:p>
                  </a:txBody>
                  <a:tcPr marL="63500" marR="63500" marT="63500" marB="63500"/>
                </a:tc>
                <a:tc>
                  <a:txBody>
                    <a:bodyPr/>
                    <a:lstStyle/>
                    <a:p>
                      <a:pPr>
                        <a:lnSpc>
                          <a:spcPct val="100000"/>
                        </a:lnSpc>
                      </a:pPr>
                      <a:r>
                        <a:rPr lang="en-US" sz="1600" i="0" dirty="0"/>
                        <a:t>09</a:t>
                      </a:r>
                    </a:p>
                  </a:txBody>
                  <a:tcPr/>
                </a:tc>
                <a:tc>
                  <a:txBody>
                    <a:bodyPr/>
                    <a:lstStyle/>
                    <a:p>
                      <a:pPr>
                        <a:lnSpc>
                          <a:spcPct val="100000"/>
                        </a:lnSpc>
                      </a:pPr>
                      <a:r>
                        <a:rPr lang="en-US" sz="1600" i="0" dirty="0"/>
                        <a:t>Reproducibility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600" dirty="0">
                          <a:effectLst/>
                        </a:rPr>
                        <a:t>4:30pm-4:45pm</a:t>
                      </a:r>
                    </a:p>
                  </a:txBody>
                  <a:tcPr marL="63500" marR="63500" marT="63500" marB="63500"/>
                </a:tc>
                <a:tc>
                  <a:txBody>
                    <a:bodyPr/>
                    <a:lstStyle/>
                    <a:p>
                      <a:pPr>
                        <a:lnSpc>
                          <a:spcPct val="100000"/>
                        </a:lnSpc>
                      </a:pPr>
                      <a:r>
                        <a:rPr lang="en-US" sz="1600" i="0" dirty="0"/>
                        <a:t>10</a:t>
                      </a:r>
                    </a:p>
                  </a:txBody>
                  <a:tcPr/>
                </a:tc>
                <a:tc>
                  <a:txBody>
                    <a:bodyPr/>
                    <a:lstStyle/>
                    <a:p>
                      <a:pPr>
                        <a:lnSpc>
                          <a:spcPct val="100000"/>
                        </a:lnSpc>
                      </a:pPr>
                      <a:r>
                        <a:rPr lang="en-US" sz="1600" i="0" dirty="0"/>
                        <a:t>Summary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1E432556-E434-4E1C-BF45-B1AFC4484FCE}"/>
              </a:ext>
            </a:extLst>
          </p:cNvPr>
          <p:cNvGrpSpPr/>
          <p:nvPr/>
        </p:nvGrpSpPr>
        <p:grpSpPr>
          <a:xfrm>
            <a:off x="79513" y="4745958"/>
            <a:ext cx="12029799" cy="390939"/>
            <a:chOff x="79513" y="1653208"/>
            <a:chExt cx="12029799" cy="390939"/>
          </a:xfrm>
        </p:grpSpPr>
        <p:cxnSp>
          <p:nvCxnSpPr>
            <p:cNvPr id="6" name="Straight Connector 5">
              <a:extLst>
                <a:ext uri="{FF2B5EF4-FFF2-40B4-BE49-F238E27FC236}">
                  <a16:creationId xmlns:a16="http://schemas.microsoft.com/office/drawing/2014/main" id="{9AA33DBE-3BD6-492A-8E9C-70D4DB3E9C16}"/>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957A1BD6-3A70-4C4B-AEC3-852CA4552EE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Arrow: Right 8">
              <a:extLst>
                <a:ext uri="{FF2B5EF4-FFF2-40B4-BE49-F238E27FC236}">
                  <a16:creationId xmlns:a16="http://schemas.microsoft.com/office/drawing/2014/main" id="{FE4BC733-9F58-4075-B4C7-73715C39DC54}"/>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3792568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D30512F-71BE-C842-A3D2-4229E91863BB}"/>
              </a:ext>
            </a:extLst>
          </p:cNvPr>
          <p:cNvSpPr>
            <a:spLocks noGrp="1"/>
          </p:cNvSpPr>
          <p:nvPr>
            <p:ph idx="1"/>
          </p:nvPr>
        </p:nvSpPr>
        <p:spPr>
          <a:xfrm>
            <a:off x="609443" y="1699995"/>
            <a:ext cx="5881298" cy="4422776"/>
          </a:xfrm>
        </p:spPr>
        <p:txBody>
          <a:bodyPr/>
          <a:lstStyle/>
          <a:p>
            <a:pPr marL="0" indent="0">
              <a:buNone/>
            </a:pPr>
            <a:r>
              <a:rPr lang="en-US" dirty="0">
                <a:solidFill>
                  <a:srgbClr val="FF0000"/>
                </a:solidFill>
              </a:rPr>
              <a:t>Definition: Refactoring is a disciplined technique for restructuring an existing body of code, altering its internal structure without changing its external behavior.</a:t>
            </a:r>
          </a:p>
          <a:p>
            <a:r>
              <a:rPr lang="en-US" dirty="0"/>
              <a:t>Different from development</a:t>
            </a:r>
          </a:p>
          <a:p>
            <a:pPr lvl="1"/>
            <a:r>
              <a:rPr lang="en-US" dirty="0"/>
              <a:t>You have a working code </a:t>
            </a:r>
          </a:p>
          <a:p>
            <a:pPr lvl="1"/>
            <a:r>
              <a:rPr lang="en-US" dirty="0"/>
              <a:t>You know and understand the behavior</a:t>
            </a:r>
          </a:p>
          <a:p>
            <a:pPr lvl="1"/>
            <a:r>
              <a:rPr lang="en-US" dirty="0"/>
              <a:t>You have a baseline that you can use for comparison</a:t>
            </a:r>
          </a:p>
          <a:p>
            <a:endParaRPr lang="en-US" dirty="0"/>
          </a:p>
          <a:p>
            <a:pPr lvl="1"/>
            <a:endParaRPr lang="en-US" dirty="0"/>
          </a:p>
          <a:p>
            <a:pPr lvl="2"/>
            <a:endParaRPr lang="en-US" dirty="0"/>
          </a:p>
        </p:txBody>
      </p:sp>
      <p:sp>
        <p:nvSpPr>
          <p:cNvPr id="2" name="Title 1"/>
          <p:cNvSpPr>
            <a:spLocks noGrp="1"/>
          </p:cNvSpPr>
          <p:nvPr>
            <p:ph type="title"/>
          </p:nvPr>
        </p:nvSpPr>
        <p:spPr/>
        <p:txBody>
          <a:bodyPr/>
          <a:lstStyle/>
          <a:p>
            <a:r>
              <a:rPr lang="en-US" dirty="0"/>
              <a:t>What is Refactoring </a:t>
            </a:r>
            <a:br>
              <a:rPr lang="en-US" dirty="0"/>
            </a:br>
            <a:endParaRPr lang="en-US" dirty="0"/>
          </a:p>
        </p:txBody>
      </p:sp>
    </p:spTree>
    <p:extLst>
      <p:ext uri="{BB962C8B-B14F-4D97-AF65-F5344CB8AC3E}">
        <p14:creationId xmlns:p14="http://schemas.microsoft.com/office/powerpoint/2010/main" val="1165708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D30512F-71BE-C842-A3D2-4229E91863BB}"/>
              </a:ext>
            </a:extLst>
          </p:cNvPr>
          <p:cNvSpPr>
            <a:spLocks noGrp="1"/>
          </p:cNvSpPr>
          <p:nvPr>
            <p:ph idx="1"/>
          </p:nvPr>
        </p:nvSpPr>
        <p:spPr>
          <a:xfrm>
            <a:off x="609443" y="1699995"/>
            <a:ext cx="5881298" cy="4422776"/>
          </a:xfrm>
        </p:spPr>
        <p:txBody>
          <a:bodyPr/>
          <a:lstStyle/>
          <a:p>
            <a:pPr marL="0" indent="0">
              <a:buNone/>
            </a:pPr>
            <a:r>
              <a:rPr lang="en-US" dirty="0">
                <a:solidFill>
                  <a:srgbClr val="FF0000"/>
                </a:solidFill>
              </a:rPr>
              <a:t>Definition: Refactoring is a disciplined technique for restructuring an existing body of code, altering its internal structure without changing its external behavior.</a:t>
            </a:r>
          </a:p>
          <a:p>
            <a:r>
              <a:rPr lang="en-US" dirty="0"/>
              <a:t>Different from development</a:t>
            </a:r>
          </a:p>
          <a:p>
            <a:pPr lvl="1"/>
            <a:r>
              <a:rPr lang="en-US" dirty="0"/>
              <a:t>You have a working code </a:t>
            </a:r>
          </a:p>
          <a:p>
            <a:pPr lvl="1"/>
            <a:r>
              <a:rPr lang="en-US" dirty="0"/>
              <a:t>You know and understand the behavior</a:t>
            </a:r>
          </a:p>
          <a:p>
            <a:pPr lvl="1"/>
            <a:r>
              <a:rPr lang="en-US" dirty="0"/>
              <a:t>You have a baseline that you can use for comparison</a:t>
            </a:r>
          </a:p>
          <a:p>
            <a:endParaRPr lang="en-US" dirty="0"/>
          </a:p>
          <a:p>
            <a:pPr lvl="1"/>
            <a:endParaRPr lang="en-US" dirty="0"/>
          </a:p>
          <a:p>
            <a:pPr lvl="2"/>
            <a:endParaRPr lang="en-US" dirty="0"/>
          </a:p>
        </p:txBody>
      </p:sp>
      <p:sp>
        <p:nvSpPr>
          <p:cNvPr id="2" name="Title 1"/>
          <p:cNvSpPr>
            <a:spLocks noGrp="1"/>
          </p:cNvSpPr>
          <p:nvPr>
            <p:ph type="title"/>
          </p:nvPr>
        </p:nvSpPr>
        <p:spPr/>
        <p:txBody>
          <a:bodyPr/>
          <a:lstStyle/>
          <a:p>
            <a:r>
              <a:rPr lang="en-US" dirty="0"/>
              <a:t>What is Refactoring </a:t>
            </a:r>
            <a:br>
              <a:rPr lang="en-US" dirty="0"/>
            </a:br>
            <a:endParaRPr lang="en-US" dirty="0"/>
          </a:p>
        </p:txBody>
      </p:sp>
      <p:sp>
        <p:nvSpPr>
          <p:cNvPr id="6" name="Content Placeholder 2">
            <a:extLst>
              <a:ext uri="{FF2B5EF4-FFF2-40B4-BE49-F238E27FC236}">
                <a16:creationId xmlns:a16="http://schemas.microsoft.com/office/drawing/2014/main" id="{A3969DB6-AB62-0A43-A6B7-8B07C828C355}"/>
              </a:ext>
            </a:extLst>
          </p:cNvPr>
          <p:cNvSpPr txBox="1">
            <a:spLocks/>
          </p:cNvSpPr>
          <p:nvPr/>
        </p:nvSpPr>
        <p:spPr bwMode="auto">
          <a:xfrm>
            <a:off x="6525139" y="1566331"/>
            <a:ext cx="4971554" cy="42042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dirty="0"/>
          </a:p>
          <a:p>
            <a:r>
              <a:rPr lang="en-US" dirty="0"/>
              <a:t>General motivations</a:t>
            </a:r>
          </a:p>
          <a:p>
            <a:pPr lvl="1"/>
            <a:r>
              <a:rPr lang="en-US" dirty="0"/>
              <a:t>Modularity enhancement </a:t>
            </a:r>
          </a:p>
          <a:p>
            <a:pPr lvl="2"/>
            <a:r>
              <a:rPr lang="en-US" dirty="0"/>
              <a:t>Improve sustainability</a:t>
            </a:r>
          </a:p>
          <a:p>
            <a:pPr lvl="1"/>
            <a:r>
              <a:rPr lang="en-US" dirty="0"/>
              <a:t>Release to outside users</a:t>
            </a:r>
          </a:p>
          <a:p>
            <a:pPr lvl="2"/>
            <a:r>
              <a:rPr lang="en-US" dirty="0"/>
              <a:t>Easier to use and understand</a:t>
            </a:r>
          </a:p>
          <a:p>
            <a:pPr lvl="1"/>
            <a:r>
              <a:rPr lang="en-US" dirty="0"/>
              <a:t>Port to new platforms</a:t>
            </a:r>
          </a:p>
          <a:p>
            <a:pPr lvl="2"/>
            <a:r>
              <a:rPr lang="en-US" dirty="0"/>
              <a:t>Performance portability</a:t>
            </a:r>
          </a:p>
          <a:p>
            <a:pPr lvl="1"/>
            <a:r>
              <a:rPr lang="en-US" dirty="0"/>
              <a:t>Expand capabilities</a:t>
            </a:r>
          </a:p>
          <a:p>
            <a:pPr lvl="2"/>
            <a:r>
              <a:rPr lang="en-US" dirty="0"/>
              <a:t>Structural flexibility</a:t>
            </a:r>
          </a:p>
          <a:p>
            <a:pPr marL="0" indent="0">
              <a:buFont typeface="Arial" charset="0"/>
              <a:buNone/>
            </a:pPr>
            <a:endParaRPr lang="en-US" dirty="0"/>
          </a:p>
          <a:p>
            <a:pPr lvl="1"/>
            <a:endParaRPr lang="en-US" dirty="0"/>
          </a:p>
          <a:p>
            <a:pPr marL="684212" lvl="2" indent="0">
              <a:buFont typeface="Arial" charset="0"/>
              <a:buNone/>
            </a:pPr>
            <a:endParaRPr lang="en-US" dirty="0"/>
          </a:p>
        </p:txBody>
      </p:sp>
    </p:spTree>
    <p:extLst>
      <p:ext uri="{BB962C8B-B14F-4D97-AF65-F5344CB8AC3E}">
        <p14:creationId xmlns:p14="http://schemas.microsoft.com/office/powerpoint/2010/main" val="4067883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Refactoring"/>
          <p:cNvSpPr txBox="1">
            <a:spLocks noGrp="1"/>
          </p:cNvSpPr>
          <p:nvPr>
            <p:ph type="title"/>
          </p:nvPr>
        </p:nvSpPr>
        <p:spPr>
          <a:xfrm>
            <a:off x="365760" y="411480"/>
            <a:ext cx="11372473" cy="485774"/>
          </a:xfrm>
          <a:prstGeom prst="rect">
            <a:avLst/>
          </a:prstGeom>
        </p:spPr>
        <p:txBody>
          <a:bodyPr/>
          <a:lstStyle>
            <a:lvl1pPr defTabSz="859536">
              <a:defRPr sz="3008"/>
            </a:lvl1pPr>
          </a:lstStyle>
          <a:p>
            <a:r>
              <a:rPr dirty="0"/>
              <a:t>Refactoring</a:t>
            </a:r>
          </a:p>
        </p:txBody>
      </p:sp>
      <p:sp>
        <p:nvSpPr>
          <p:cNvPr id="182" name="Toy workflow with testing"/>
          <p:cNvSpPr txBox="1"/>
          <p:nvPr/>
        </p:nvSpPr>
        <p:spPr>
          <a:xfrm>
            <a:off x="1941989" y="1624891"/>
            <a:ext cx="4970269"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An example of</a:t>
            </a:r>
            <a:r>
              <a:rPr dirty="0"/>
              <a:t> workflow with testing</a:t>
            </a:r>
          </a:p>
        </p:txBody>
      </p:sp>
      <p:pic>
        <p:nvPicPr>
          <p:cNvPr id="2" name="Picture 1" descr="RefactorFlowChart_v1.pdf"/>
          <p:cNvPicPr>
            <a:picLocks noChangeAspect="1"/>
          </p:cNvPicPr>
          <p:nvPr/>
        </p:nvPicPr>
        <p:blipFill rotWithShape="1">
          <a:blip r:embed="rId3">
            <a:extLst>
              <a:ext uri="{28A0092B-C50C-407E-A947-70E740481C1C}">
                <a14:useLocalDpi xmlns:a14="http://schemas.microsoft.com/office/drawing/2010/main" val="0"/>
              </a:ext>
            </a:extLst>
          </a:blip>
          <a:srcRect l="30981" r="30196"/>
          <a:stretch/>
        </p:blipFill>
        <p:spPr>
          <a:xfrm rot="16200000">
            <a:off x="4843464" y="-856923"/>
            <a:ext cx="2501899" cy="8339663"/>
          </a:xfrm>
          <a:prstGeom prst="rect">
            <a:avLst/>
          </a:prstGeom>
        </p:spPr>
      </p:pic>
    </p:spTree>
    <p:extLst>
      <p:ext uri="{BB962C8B-B14F-4D97-AF65-F5344CB8AC3E}">
        <p14:creationId xmlns:p14="http://schemas.microsoft.com/office/powerpoint/2010/main" val="3525866720"/>
      </p:ext>
    </p:extLst>
  </p:cSld>
  <p:clrMapOvr>
    <a:masterClrMapping/>
  </p:clrMapOvr>
  <mc:AlternateContent xmlns:mc="http://schemas.openxmlformats.org/markup-compatibility/2006" xmlns:p14="http://schemas.microsoft.com/office/powerpoint/2010/main">
    <mc:Choice Requires="p14">
      <p:transition spd="slow" p14:dur="2000" advTm="190985"/>
    </mc:Choice>
    <mc:Fallback xmlns="">
      <p:transition spd="slow" advTm="19098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309227"/>
            <a:ext cx="11160961" cy="4422776"/>
          </a:xfrm>
        </p:spPr>
        <p:txBody>
          <a:bodyPr/>
          <a:lstStyle/>
          <a:p>
            <a:r>
              <a:rPr lang="en-US" dirty="0"/>
              <a:t>Know why you are refactoring</a:t>
            </a:r>
          </a:p>
          <a:p>
            <a:pPr lvl="1"/>
            <a:r>
              <a:rPr lang="en-US" dirty="0"/>
              <a:t>Is it necessary </a:t>
            </a:r>
          </a:p>
          <a:p>
            <a:pPr lvl="1"/>
            <a:r>
              <a:rPr lang="en-US" dirty="0"/>
              <a:t>Where should the code be after refactoring</a:t>
            </a:r>
          </a:p>
          <a:p>
            <a:pPr lvl="2"/>
            <a:endParaRPr lang="en-US" dirty="0"/>
          </a:p>
        </p:txBody>
      </p:sp>
      <p:sp>
        <p:nvSpPr>
          <p:cNvPr id="2" name="Title 1"/>
          <p:cNvSpPr>
            <a:spLocks noGrp="1"/>
          </p:cNvSpPr>
          <p:nvPr>
            <p:ph type="title"/>
          </p:nvPr>
        </p:nvSpPr>
        <p:spPr/>
        <p:txBody>
          <a:bodyPr/>
          <a:lstStyle/>
          <a:p>
            <a:r>
              <a:rPr lang="en-US" dirty="0"/>
              <a:t>Considerations for Refactoring</a:t>
            </a:r>
          </a:p>
        </p:txBody>
      </p:sp>
      <p:sp>
        <p:nvSpPr>
          <p:cNvPr id="16" name="Content Placeholder 2">
            <a:extLst>
              <a:ext uri="{FF2B5EF4-FFF2-40B4-BE49-F238E27FC236}">
                <a16:creationId xmlns:a16="http://schemas.microsoft.com/office/drawing/2014/main" id="{FFC7FCAD-8E94-314F-B0F0-99AD91CFCBE4}"/>
              </a:ext>
            </a:extLst>
          </p:cNvPr>
          <p:cNvSpPr txBox="1">
            <a:spLocks/>
          </p:cNvSpPr>
          <p:nvPr/>
        </p:nvSpPr>
        <p:spPr bwMode="auto">
          <a:xfrm>
            <a:off x="703690" y="2559949"/>
            <a:ext cx="7886517" cy="30166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heat example</a:t>
            </a:r>
          </a:p>
          <a:p>
            <a:pPr lvl="1"/>
            <a:r>
              <a:rPr lang="en-US" dirty="0"/>
              <a:t>It is necessary because</a:t>
            </a:r>
          </a:p>
          <a:p>
            <a:pPr lvl="2"/>
            <a:r>
              <a:rPr lang="en-US" dirty="0"/>
              <a:t>It is a monolithic code</a:t>
            </a:r>
          </a:p>
          <a:p>
            <a:pPr lvl="2"/>
            <a:r>
              <a:rPr lang="en-US" dirty="0"/>
              <a:t>No reusability of any part of the code</a:t>
            </a:r>
          </a:p>
          <a:p>
            <a:pPr lvl="2"/>
            <a:r>
              <a:rPr lang="en-US" dirty="0"/>
              <a:t>Devising tests is hard</a:t>
            </a:r>
          </a:p>
          <a:p>
            <a:pPr lvl="2"/>
            <a:r>
              <a:rPr lang="en-US" dirty="0"/>
              <a:t>Limited extensibility</a:t>
            </a:r>
          </a:p>
          <a:p>
            <a:pPr lvl="1"/>
            <a:r>
              <a:rPr lang="en-US" dirty="0"/>
              <a:t>Where do we want to be after refactoring</a:t>
            </a:r>
          </a:p>
          <a:p>
            <a:pPr lvl="2"/>
            <a:r>
              <a:rPr lang="en-US" dirty="0"/>
              <a:t>Closer to the version that you encountered in math libraries track</a:t>
            </a:r>
          </a:p>
          <a:p>
            <a:pPr lvl="2"/>
            <a:r>
              <a:rPr lang="en-US" dirty="0"/>
              <a:t>More modular, maintainable and extensible</a:t>
            </a:r>
          </a:p>
        </p:txBody>
      </p:sp>
    </p:spTree>
    <p:extLst>
      <p:ext uri="{BB962C8B-B14F-4D97-AF65-F5344CB8AC3E}">
        <p14:creationId xmlns:p14="http://schemas.microsoft.com/office/powerpoint/2010/main" val="5130629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Know the scope of refactoring</a:t>
            </a:r>
          </a:p>
          <a:p>
            <a:pPr lvl="1"/>
            <a:r>
              <a:rPr lang="en-US" dirty="0"/>
              <a:t>How deep a change</a:t>
            </a:r>
          </a:p>
          <a:p>
            <a:pPr lvl="1"/>
            <a:r>
              <a:rPr lang="en-US" dirty="0"/>
              <a:t>How much code will be affected</a:t>
            </a:r>
          </a:p>
          <a:p>
            <a:r>
              <a:rPr lang="en-US" dirty="0"/>
              <a:t>In heat example</a:t>
            </a:r>
          </a:p>
          <a:p>
            <a:pPr lvl="1"/>
            <a:r>
              <a:rPr lang="en-US" dirty="0"/>
              <a:t>No capability extension</a:t>
            </a:r>
          </a:p>
          <a:p>
            <a:pPr lvl="1"/>
            <a:r>
              <a:rPr lang="en-US" dirty="0"/>
              <a:t>No performance consideration</a:t>
            </a:r>
          </a:p>
          <a:p>
            <a:pPr lvl="1"/>
            <a:r>
              <a:rPr lang="en-US" dirty="0"/>
              <a:t>Cleaner, more maintainable code</a:t>
            </a:r>
          </a:p>
          <a:p>
            <a:pPr lvl="2"/>
            <a:endParaRPr lang="en-US" dirty="0"/>
          </a:p>
        </p:txBody>
      </p:sp>
      <p:sp>
        <p:nvSpPr>
          <p:cNvPr id="2" name="Title 1"/>
          <p:cNvSpPr>
            <a:spLocks noGrp="1"/>
          </p:cNvSpPr>
          <p:nvPr>
            <p:ph type="title"/>
          </p:nvPr>
        </p:nvSpPr>
        <p:spPr/>
        <p:txBody>
          <a:bodyPr/>
          <a:lstStyle/>
          <a:p>
            <a:r>
              <a:rPr lang="en-US" dirty="0"/>
              <a:t>Considerations for Refactoring</a:t>
            </a:r>
          </a:p>
        </p:txBody>
      </p:sp>
      <p:sp>
        <p:nvSpPr>
          <p:cNvPr id="6" name="Content Placeholder 2">
            <a:extLst>
              <a:ext uri="{FF2B5EF4-FFF2-40B4-BE49-F238E27FC236}">
                <a16:creationId xmlns:a16="http://schemas.microsoft.com/office/drawing/2014/main" id="{FF06DE31-D9D1-7F47-B3C0-6D0E91DA550C}"/>
              </a:ext>
            </a:extLst>
          </p:cNvPr>
          <p:cNvSpPr txBox="1">
            <a:spLocks/>
          </p:cNvSpPr>
          <p:nvPr/>
        </p:nvSpPr>
        <p:spPr bwMode="auto">
          <a:xfrm>
            <a:off x="5869757" y="666934"/>
            <a:ext cx="5953308" cy="52320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dirty="0"/>
          </a:p>
          <a:p>
            <a:pPr marL="0" indent="0">
              <a:buNone/>
            </a:pPr>
            <a:endParaRPr lang="en-US" dirty="0"/>
          </a:p>
          <a:p>
            <a:r>
              <a:rPr lang="en-US" dirty="0"/>
              <a:t>What do we do</a:t>
            </a:r>
          </a:p>
          <a:p>
            <a:pPr lvl="1"/>
            <a:r>
              <a:rPr lang="en-US" dirty="0"/>
              <a:t>Separate out utilities, generalize interfaces</a:t>
            </a:r>
          </a:p>
          <a:p>
            <a:pPr lvl="1"/>
            <a:r>
              <a:rPr lang="en-US" dirty="0"/>
              <a:t>Separate out integration function</a:t>
            </a:r>
          </a:p>
          <a:p>
            <a:pPr lvl="2"/>
            <a:r>
              <a:rPr lang="en-US" dirty="0"/>
              <a:t>Make a general interface to allow alternative implementations</a:t>
            </a:r>
          </a:p>
          <a:p>
            <a:pPr lvl="1"/>
            <a:r>
              <a:rPr lang="en-US" dirty="0"/>
              <a:t>Create a general build function</a:t>
            </a:r>
          </a:p>
          <a:p>
            <a:pPr lvl="1"/>
            <a:r>
              <a:rPr lang="en-US" dirty="0"/>
              <a:t>No new code or intrusive changes</a:t>
            </a:r>
          </a:p>
          <a:p>
            <a:pPr lvl="2"/>
            <a:endParaRPr lang="en-US" dirty="0"/>
          </a:p>
        </p:txBody>
      </p:sp>
    </p:spTree>
    <p:extLst>
      <p:ext uri="{BB962C8B-B14F-4D97-AF65-F5344CB8AC3E}">
        <p14:creationId xmlns:p14="http://schemas.microsoft.com/office/powerpoint/2010/main" val="496874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301408"/>
            <a:ext cx="5166127" cy="4422776"/>
          </a:xfrm>
        </p:spPr>
        <p:txBody>
          <a:bodyPr/>
          <a:lstStyle/>
          <a:p>
            <a:r>
              <a:rPr lang="en-US" dirty="0"/>
              <a:t>Know your cost estimates</a:t>
            </a:r>
          </a:p>
          <a:p>
            <a:r>
              <a:rPr lang="en-US" dirty="0"/>
              <a:t>Verification</a:t>
            </a:r>
          </a:p>
          <a:p>
            <a:pPr lvl="1"/>
            <a:r>
              <a:rPr lang="en-US" dirty="0"/>
              <a:t>Check for coverage provided by existing tests</a:t>
            </a:r>
          </a:p>
          <a:p>
            <a:pPr lvl="1"/>
            <a:r>
              <a:rPr lang="en-US" dirty="0"/>
              <a:t>Develop new tests where there are gaps</a:t>
            </a:r>
          </a:p>
          <a:p>
            <a:pPr lvl="1"/>
            <a:r>
              <a:rPr lang="en-US" dirty="0"/>
              <a:t>Make sure tests exist at different granularities</a:t>
            </a:r>
          </a:p>
          <a:p>
            <a:pPr lvl="2"/>
            <a:r>
              <a:rPr lang="en-US" dirty="0"/>
              <a:t>There should be demanding integration and system level tests</a:t>
            </a:r>
          </a:p>
          <a:p>
            <a:endParaRPr lang="en-US" dirty="0"/>
          </a:p>
        </p:txBody>
      </p:sp>
      <p:sp>
        <p:nvSpPr>
          <p:cNvPr id="11" name="Title 10">
            <a:extLst>
              <a:ext uri="{FF2B5EF4-FFF2-40B4-BE49-F238E27FC236}">
                <a16:creationId xmlns:a16="http://schemas.microsoft.com/office/drawing/2014/main" id="{9FFD9CD1-CB20-401F-B512-EEEA727ADB32}"/>
              </a:ext>
            </a:extLst>
          </p:cNvPr>
          <p:cNvSpPr>
            <a:spLocks noGrp="1"/>
          </p:cNvSpPr>
          <p:nvPr>
            <p:ph type="title"/>
          </p:nvPr>
        </p:nvSpPr>
        <p:spPr/>
        <p:txBody>
          <a:bodyPr/>
          <a:lstStyle/>
          <a:p>
            <a:r>
              <a:rPr lang="en-US" dirty="0"/>
              <a:t>Before Starting</a:t>
            </a:r>
          </a:p>
        </p:txBody>
      </p:sp>
      <p:sp>
        <p:nvSpPr>
          <p:cNvPr id="5" name="Content Placeholder 2">
            <a:extLst>
              <a:ext uri="{FF2B5EF4-FFF2-40B4-BE49-F238E27FC236}">
                <a16:creationId xmlns:a16="http://schemas.microsoft.com/office/drawing/2014/main" id="{9880F94E-35BF-204A-9D74-FAC1DA4C1624}"/>
              </a:ext>
            </a:extLst>
          </p:cNvPr>
          <p:cNvSpPr txBox="1">
            <a:spLocks/>
          </p:cNvSpPr>
          <p:nvPr/>
        </p:nvSpPr>
        <p:spPr bwMode="auto">
          <a:xfrm>
            <a:off x="5838327" y="1301408"/>
            <a:ext cx="5106570" cy="41703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Know your bounds</a:t>
            </a:r>
          </a:p>
          <a:p>
            <a:pPr lvl="1"/>
            <a:r>
              <a:rPr lang="en-US" dirty="0"/>
              <a:t>on acceptable behavior change</a:t>
            </a:r>
          </a:p>
          <a:p>
            <a:pPr lvl="1"/>
            <a:r>
              <a:rPr lang="en-US" dirty="0"/>
              <a:t>error bounds</a:t>
            </a:r>
          </a:p>
          <a:p>
            <a:pPr lvl="2"/>
            <a:r>
              <a:rPr lang="en-US" dirty="0"/>
              <a:t>bitwise reproduction of results unlikely after transition </a:t>
            </a:r>
          </a:p>
          <a:p>
            <a:r>
              <a:rPr lang="en-US" dirty="0"/>
              <a:t>Map from here to there</a:t>
            </a:r>
          </a:p>
          <a:p>
            <a:pPr lvl="1"/>
            <a:endParaRPr lang="en-US" dirty="0"/>
          </a:p>
          <a:p>
            <a:endParaRPr lang="en-US" dirty="0"/>
          </a:p>
        </p:txBody>
      </p:sp>
      <p:sp>
        <p:nvSpPr>
          <p:cNvPr id="6" name="Content Placeholder 2">
            <a:extLst>
              <a:ext uri="{FF2B5EF4-FFF2-40B4-BE49-F238E27FC236}">
                <a16:creationId xmlns:a16="http://schemas.microsoft.com/office/drawing/2014/main" id="{B16C07C3-A711-3341-A0D0-97F8B0897BD3}"/>
              </a:ext>
            </a:extLst>
          </p:cNvPr>
          <p:cNvSpPr txBox="1">
            <a:spLocks/>
          </p:cNvSpPr>
          <p:nvPr/>
        </p:nvSpPr>
        <p:spPr bwMode="auto">
          <a:xfrm>
            <a:off x="365761" y="4610637"/>
            <a:ext cx="10156278" cy="20900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lvl="1" indent="0">
              <a:buNone/>
            </a:pPr>
            <a:endParaRPr lang="en-US" dirty="0"/>
          </a:p>
          <a:p>
            <a:pPr marL="0" indent="0" algn="ctr">
              <a:buFont typeface="Arial" charset="0"/>
              <a:buNone/>
            </a:pPr>
            <a:r>
              <a:rPr lang="en-US" dirty="0">
                <a:solidFill>
                  <a:srgbClr val="00B050"/>
                </a:solidFill>
              </a:rPr>
              <a:t>Incorporate testing overheads into refactoring cost estimates</a:t>
            </a:r>
          </a:p>
        </p:txBody>
      </p:sp>
    </p:spTree>
    <p:extLst>
      <p:ext uri="{BB962C8B-B14F-4D97-AF65-F5344CB8AC3E}">
        <p14:creationId xmlns:p14="http://schemas.microsoft.com/office/powerpoint/2010/main" val="1423201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11455</TotalTime>
  <Words>2580</Words>
  <Application>Microsoft Office PowerPoint</Application>
  <PresentationFormat>Custom</PresentationFormat>
  <Paragraphs>444</Paragraphs>
  <Slides>37</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American Typewriter</vt:lpstr>
      <vt:lpstr>Arial</vt:lpstr>
      <vt:lpstr>Arial Black</vt:lpstr>
      <vt:lpstr>Calibri</vt:lpstr>
      <vt:lpstr>Wingdings</vt:lpstr>
      <vt:lpstr>Presentations (Wide Screen)</vt:lpstr>
      <vt:lpstr>Refactoring</vt:lpstr>
      <vt:lpstr>License, Citation and Acknowledgements</vt:lpstr>
      <vt:lpstr>Look at the Running Example</vt:lpstr>
      <vt:lpstr>What is Refactoring  </vt:lpstr>
      <vt:lpstr>What is Refactoring  </vt:lpstr>
      <vt:lpstr>Refactoring</vt:lpstr>
      <vt:lpstr>Considerations for Refactoring</vt:lpstr>
      <vt:lpstr>Considerations for Refactoring</vt:lpstr>
      <vt:lpstr>Before Starting</vt:lpstr>
      <vt:lpstr>Cost estimation</vt:lpstr>
      <vt:lpstr>Cost estimation</vt:lpstr>
      <vt:lpstr>How do we determine what other tests are needed?</vt:lpstr>
      <vt:lpstr>Exercise: Refactoring the Running Example</vt:lpstr>
      <vt:lpstr>Preparing for Refactoring – check coverage</vt:lpstr>
      <vt:lpstr>Preparing for Refactoring – check coverage</vt:lpstr>
      <vt:lpstr>Preparing for Refactoring – get baselines</vt:lpstr>
      <vt:lpstr>Refactoring – The starting code </vt:lpstr>
      <vt:lpstr>Refactoring </vt:lpstr>
      <vt:lpstr>Refactoring </vt:lpstr>
      <vt:lpstr>Refactoring </vt:lpstr>
      <vt:lpstr>Refactoring </vt:lpstr>
      <vt:lpstr>Graphical View of Gcov Output and Tutorials for Code Coverage </vt:lpstr>
      <vt:lpstr>More Realistic Example From FLASH </vt:lpstr>
      <vt:lpstr>More Realistic Example From FLASH</vt:lpstr>
      <vt:lpstr>Considerations</vt:lpstr>
      <vt:lpstr>FLASH5</vt:lpstr>
      <vt:lpstr>Map from Here to There: On ramp plan</vt:lpstr>
      <vt:lpstr>On ramp plan</vt:lpstr>
      <vt:lpstr>Map From Here to There</vt:lpstr>
      <vt:lpstr>Refactoring plan</vt:lpstr>
      <vt:lpstr>Phase 1 - design</vt:lpstr>
      <vt:lpstr>Phase 2 - prototyping</vt:lpstr>
      <vt:lpstr>Phase 3 - implementation</vt:lpstr>
      <vt:lpstr>Important Takeaways </vt:lpstr>
      <vt:lpstr>Other resources</vt:lpstr>
      <vt:lpstr>PowerPoint Presentation</vt:lpstr>
      <vt:lpstr>Agenda</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417</cp:revision>
  <cp:lastPrinted>2017-11-02T18:35:01Z</cp:lastPrinted>
  <dcterms:created xsi:type="dcterms:W3CDTF">2018-11-06T17:28:56Z</dcterms:created>
  <dcterms:modified xsi:type="dcterms:W3CDTF">2020-08-06T02:09:18Z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